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65"/>
  </p:notesMasterIdLst>
  <p:sldIdLst>
    <p:sldId id="348" r:id="rId5"/>
    <p:sldId id="314" r:id="rId6"/>
    <p:sldId id="366" r:id="rId7"/>
    <p:sldId id="370" r:id="rId8"/>
    <p:sldId id="372" r:id="rId9"/>
    <p:sldId id="371" r:id="rId10"/>
    <p:sldId id="373" r:id="rId11"/>
    <p:sldId id="374" r:id="rId12"/>
    <p:sldId id="375" r:id="rId13"/>
    <p:sldId id="376" r:id="rId14"/>
    <p:sldId id="377" r:id="rId15"/>
    <p:sldId id="378" r:id="rId16"/>
    <p:sldId id="367" r:id="rId17"/>
    <p:sldId id="380" r:id="rId18"/>
    <p:sldId id="381" r:id="rId19"/>
    <p:sldId id="382" r:id="rId20"/>
    <p:sldId id="468" r:id="rId21"/>
    <p:sldId id="552" r:id="rId22"/>
    <p:sldId id="396" r:id="rId23"/>
    <p:sldId id="400" r:id="rId24"/>
    <p:sldId id="485" r:id="rId25"/>
    <p:sldId id="486" r:id="rId26"/>
    <p:sldId id="325" r:id="rId27"/>
    <p:sldId id="518" r:id="rId28"/>
    <p:sldId id="519" r:id="rId29"/>
    <p:sldId id="520" r:id="rId30"/>
    <p:sldId id="521" r:id="rId31"/>
    <p:sldId id="522" r:id="rId32"/>
    <p:sldId id="553" r:id="rId33"/>
    <p:sldId id="523" r:id="rId34"/>
    <p:sldId id="524" r:id="rId35"/>
    <p:sldId id="525" r:id="rId36"/>
    <p:sldId id="526" r:id="rId37"/>
    <p:sldId id="527" r:id="rId38"/>
    <p:sldId id="528" r:id="rId39"/>
    <p:sldId id="529" r:id="rId40"/>
    <p:sldId id="530" r:id="rId41"/>
    <p:sldId id="531" r:id="rId42"/>
    <p:sldId id="368" r:id="rId43"/>
    <p:sldId id="379" r:id="rId44"/>
    <p:sldId id="534" r:id="rId45"/>
    <p:sldId id="535" r:id="rId46"/>
    <p:sldId id="536" r:id="rId47"/>
    <p:sldId id="537" r:id="rId48"/>
    <p:sldId id="538" r:id="rId49"/>
    <p:sldId id="539" r:id="rId50"/>
    <p:sldId id="540" r:id="rId51"/>
    <p:sldId id="542" r:id="rId52"/>
    <p:sldId id="543" r:id="rId53"/>
    <p:sldId id="544" r:id="rId54"/>
    <p:sldId id="545" r:id="rId55"/>
    <p:sldId id="546" r:id="rId56"/>
    <p:sldId id="547" r:id="rId57"/>
    <p:sldId id="548" r:id="rId58"/>
    <p:sldId id="549" r:id="rId59"/>
    <p:sldId id="550" r:id="rId60"/>
    <p:sldId id="532" r:id="rId61"/>
    <p:sldId id="369" r:id="rId62"/>
    <p:sldId id="551" r:id="rId63"/>
    <p:sldId id="329" r:id="rId6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7" userDrawn="1">
          <p15:clr>
            <a:srgbClr val="A4A3A4"/>
          </p15:clr>
        </p15:guide>
        <p15:guide id="2" pos="326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antha Nier" initials="SN" lastIdx="2" clrIdx="0">
    <p:extLst>
      <p:ext uri="{19B8F6BF-5375-455C-9EA6-DF929625EA0E}">
        <p15:presenceInfo xmlns:p15="http://schemas.microsoft.com/office/powerpoint/2012/main" userId="cd09e38292483757" providerId="Windows Live"/>
      </p:ext>
    </p:extLst>
  </p:cmAuthor>
  <p:cmAuthor id="2" name="samantha Nier" initials="sN" lastIdx="1" clrIdx="1">
    <p:extLst>
      <p:ext uri="{19B8F6BF-5375-455C-9EA6-DF929625EA0E}">
        <p15:presenceInfo xmlns:p15="http://schemas.microsoft.com/office/powerpoint/2012/main" userId="54de741cae1a276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442"/>
    <a:srgbClr val="D722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12" autoAdjust="0"/>
    <p:restoredTop sz="91415" autoAdjust="0"/>
  </p:normalViewPr>
  <p:slideViewPr>
    <p:cSldViewPr snapToGrid="0" snapToObjects="1">
      <p:cViewPr>
        <p:scale>
          <a:sx n="100" d="100"/>
          <a:sy n="100" d="100"/>
        </p:scale>
        <p:origin x="792" y="-86"/>
      </p:cViewPr>
      <p:guideLst>
        <p:guide orient="horz" pos="2527"/>
        <p:guide pos="3266"/>
      </p:guideLst>
    </p:cSldViewPr>
  </p:slideViewPr>
  <p:notesTextViewPr>
    <p:cViewPr>
      <p:scale>
        <a:sx n="66" d="100"/>
        <a:sy n="66"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7AB9A-4A48-AF4A-B89B-C537C10B8FAE}" type="datetimeFigureOut">
              <a:rPr lang="en-US" smtClean="0"/>
              <a:t>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BEEF12-E041-EB4B-A177-64F15474043F}" type="slidenum">
              <a:rPr lang="en-US" smtClean="0"/>
              <a:t>‹#›</a:t>
            </a:fld>
            <a:endParaRPr lang="en-US"/>
          </a:p>
        </p:txBody>
      </p:sp>
    </p:spTree>
    <p:extLst>
      <p:ext uri="{BB962C8B-B14F-4D97-AF65-F5344CB8AC3E}">
        <p14:creationId xmlns:p14="http://schemas.microsoft.com/office/powerpoint/2010/main" val="273094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EEF12-E041-EB4B-A177-64F15474043F}" type="slidenum">
              <a:rPr lang="en-US" smtClean="0"/>
              <a:t>6</a:t>
            </a:fld>
            <a:endParaRPr lang="en-US"/>
          </a:p>
        </p:txBody>
      </p:sp>
    </p:spTree>
    <p:extLst>
      <p:ext uri="{BB962C8B-B14F-4D97-AF65-F5344CB8AC3E}">
        <p14:creationId xmlns:p14="http://schemas.microsoft.com/office/powerpoint/2010/main" val="3658885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74BDBB73-5EAF-485F-9C18-BB21B0CD3EC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6208BB3-7935-43E8-B7FC-F35A32F0D8BD}" type="slidenum">
              <a:rPr lang="en-US" altLang="en-US" smtClean="0">
                <a:latin typeface="Tahoma" panose="020B0604030504040204" pitchFamily="34" charset="0"/>
              </a:rPr>
              <a:pPr>
                <a:spcBef>
                  <a:spcPct val="0"/>
                </a:spcBef>
              </a:pPr>
              <a:t>23</a:t>
            </a:fld>
            <a:endParaRPr lang="en-US" altLang="en-US">
              <a:latin typeface="Tahoma" panose="020B0604030504040204" pitchFamily="34" charset="0"/>
            </a:endParaRPr>
          </a:p>
        </p:txBody>
      </p:sp>
      <p:sp>
        <p:nvSpPr>
          <p:cNvPr id="32771" name="Rectangle 1026">
            <a:extLst>
              <a:ext uri="{FF2B5EF4-FFF2-40B4-BE49-F238E27FC236}">
                <a16:creationId xmlns:a16="http://schemas.microsoft.com/office/drawing/2014/main" id="{59BEF76F-4168-493E-9040-7060990B594D}"/>
              </a:ext>
            </a:extLst>
          </p:cNvPr>
          <p:cNvSpPr>
            <a:spLocks noGrp="1" noRot="1" noChangeAspect="1" noChangeArrowheads="1" noTextEdit="1"/>
          </p:cNvSpPr>
          <p:nvPr>
            <p:ph type="sldImg"/>
          </p:nvPr>
        </p:nvSpPr>
        <p:spPr>
          <a:ln/>
        </p:spPr>
      </p:sp>
      <p:sp>
        <p:nvSpPr>
          <p:cNvPr id="347139" name="Rectangle 1027">
            <a:extLst>
              <a:ext uri="{FF2B5EF4-FFF2-40B4-BE49-F238E27FC236}">
                <a16:creationId xmlns:a16="http://schemas.microsoft.com/office/drawing/2014/main" id="{05F8789A-2879-42CF-AC6E-2B44A2C9D2DD}"/>
              </a:ext>
            </a:extLst>
          </p:cNvPr>
          <p:cNvSpPr>
            <a:spLocks noGrp="1" noChangeArrowheads="1"/>
          </p:cNvSpPr>
          <p:nvPr>
            <p:ph type="body" idx="1"/>
          </p:nvPr>
        </p:nvSpPr>
        <p:spPr/>
        <p:txBody>
          <a:bodyPr/>
          <a:lstStyle/>
          <a:p>
            <a:pPr eaLnBrk="1" hangingPunct="1">
              <a:defRPr/>
            </a:pPr>
            <a:r>
              <a:rPr lang="en-US" altLang="en-US" sz="1200" dirty="0"/>
              <a:t>Pallister, C and Watson MS. </a:t>
            </a:r>
            <a:r>
              <a:rPr lang="en-US" altLang="en-US" sz="1200" dirty="0" err="1"/>
              <a:t>Haematology</a:t>
            </a:r>
            <a:r>
              <a:rPr lang="en-US" altLang="en-US" sz="1200" dirty="0"/>
              <a:t>. Scion Publishing 2011</a:t>
            </a:r>
          </a:p>
          <a:p>
            <a:pPr algn="just" eaLnBrk="1" hangingPunct="1"/>
            <a:r>
              <a:rPr lang="en-GB" altLang="en-US" sz="1200" b="1" u="sng" dirty="0">
                <a:latin typeface="Times New Roman" panose="02020603050405020304" pitchFamily="18" charset="0"/>
                <a:ea typeface="ＭＳ Ｐゴシック" panose="020B0600070205080204" pitchFamily="34" charset="-128"/>
                <a:cs typeface="Times New Roman" panose="02020603050405020304" pitchFamily="18" charset="0"/>
              </a:rPr>
              <a:t>Infection</a:t>
            </a:r>
            <a:r>
              <a:rPr lang="en-GB" altLang="en-US" sz="1200" dirty="0">
                <a:latin typeface="Times New Roman" panose="02020603050405020304" pitchFamily="18" charset="0"/>
                <a:ea typeface="ＭＳ Ｐゴシック" panose="020B0600070205080204" pitchFamily="34" charset="-128"/>
                <a:cs typeface="Times New Roman" panose="02020603050405020304" pitchFamily="18" charset="0"/>
              </a:rPr>
              <a:t> is one of the most common causes of death and a significant cause of morbidity in acute leukaemia. The increased infection risk is caused by impaired host defence due to neutropenia or neutrophil dysfunction. Neutropenia may be caused by the ‘crowding out’ of normal neutrophil production by </a:t>
            </a:r>
            <a:r>
              <a:rPr lang="en-GB" altLang="en-US" sz="1200" dirty="0" err="1">
                <a:latin typeface="Times New Roman" panose="02020603050405020304" pitchFamily="18" charset="0"/>
                <a:ea typeface="ＭＳ Ｐゴシック" panose="020B0600070205080204" pitchFamily="34" charset="-128"/>
                <a:cs typeface="Times New Roman" panose="02020603050405020304" pitchFamily="18" charset="0"/>
              </a:rPr>
              <a:t>leukaemic</a:t>
            </a:r>
            <a:r>
              <a:rPr lang="en-GB" altLang="en-US" sz="1200" dirty="0">
                <a:latin typeface="Times New Roman" panose="02020603050405020304" pitchFamily="18" charset="0"/>
                <a:ea typeface="ＭＳ Ｐゴシック" panose="020B0600070205080204" pitchFamily="34" charset="-128"/>
                <a:cs typeface="Times New Roman" panose="02020603050405020304" pitchFamily="18" charset="0"/>
              </a:rPr>
              <a:t> tissue in the bone marrow or cytoreductive therapy. The usual hallmark of infection is fever. Unfortunately, the </a:t>
            </a:r>
            <a:r>
              <a:rPr lang="en-GB" altLang="en-US" sz="1200" dirty="0" err="1">
                <a:latin typeface="Times New Roman" panose="02020603050405020304" pitchFamily="18" charset="0"/>
                <a:ea typeface="ＭＳ Ｐゴシック" panose="020B0600070205080204" pitchFamily="34" charset="-128"/>
                <a:cs typeface="Times New Roman" panose="02020603050405020304" pitchFamily="18" charset="0"/>
              </a:rPr>
              <a:t>leukaemic</a:t>
            </a:r>
            <a:r>
              <a:rPr lang="en-GB" altLang="en-US" sz="1200" dirty="0">
                <a:latin typeface="Times New Roman" panose="02020603050405020304" pitchFamily="18" charset="0"/>
                <a:ea typeface="ＭＳ Ｐゴシック" panose="020B0600070205080204" pitchFamily="34" charset="-128"/>
                <a:cs typeface="Times New Roman" panose="02020603050405020304" pitchFamily="18" charset="0"/>
              </a:rPr>
              <a:t> process itself can cause fever, leading to complications in the recognition of infection. Differentiation between fever caused by infection and fever caused by the leukaemia process itself often is difficult. Typically, humoral and cell‑mediated immunity are normal in acute leukaemia but, as the disease progresses, immune function deteriorates and the frequency and severity of infection increases.</a:t>
            </a:r>
          </a:p>
          <a:p>
            <a:pPr algn="just" eaLnBrk="1" hangingPunct="1"/>
            <a:r>
              <a:rPr lang="en-GB" altLang="en-US" sz="1200" dirty="0">
                <a:solidFill>
                  <a:srgbClr val="000000"/>
                </a:solidFill>
                <a:latin typeface="Times New Roman" panose="02020603050405020304" pitchFamily="18" charset="0"/>
                <a:ea typeface="ＭＳ Ｐゴシック" panose="020B0600070205080204" pitchFamily="34" charset="-128"/>
                <a:cs typeface="Times New Roman" panose="02020603050405020304" pitchFamily="18" charset="0"/>
              </a:rPr>
              <a:t>The prevention of infection is a vital part of the treatment of acute leukaemia. Antibiotic regimes are implemented at the first sign of fever because of the association of infection with mortality. In some cases, severely </a:t>
            </a:r>
            <a:r>
              <a:rPr lang="en-GB" altLang="en-US" sz="1200" dirty="0" err="1">
                <a:solidFill>
                  <a:srgbClr val="000000"/>
                </a:solidFill>
                <a:latin typeface="Times New Roman" panose="02020603050405020304" pitchFamily="18" charset="0"/>
                <a:ea typeface="ＭＳ Ｐゴシック" panose="020B0600070205080204" pitchFamily="34" charset="-128"/>
                <a:cs typeface="Times New Roman" panose="02020603050405020304" pitchFamily="18" charset="0"/>
              </a:rPr>
              <a:t>neutropaenic</a:t>
            </a:r>
            <a:r>
              <a:rPr lang="en-GB" altLang="en-US" sz="1200" dirty="0">
                <a:solidFill>
                  <a:srgbClr val="000000"/>
                </a:solidFill>
                <a:latin typeface="Times New Roman" panose="02020603050405020304" pitchFamily="18" charset="0"/>
                <a:ea typeface="ＭＳ Ｐゴシック" panose="020B0600070205080204" pitchFamily="34" charset="-128"/>
                <a:cs typeface="Times New Roman" panose="02020603050405020304" pitchFamily="18" charset="0"/>
              </a:rPr>
              <a:t> patients are treated with prophylactic antibiotics, regardless of signs of infection.</a:t>
            </a:r>
          </a:p>
          <a:p>
            <a:pPr algn="just" eaLnBrk="1" hangingPunct="1"/>
            <a:r>
              <a:rPr lang="en-GB" altLang="en-US" sz="1200" b="1" u="sng" dirty="0">
                <a:latin typeface="Times New Roman" panose="02020603050405020304" pitchFamily="18" charset="0"/>
                <a:ea typeface="ＭＳ Ｐゴシック" panose="020B0600070205080204" pitchFamily="34" charset="-128"/>
                <a:cs typeface="Times New Roman" panose="02020603050405020304" pitchFamily="18" charset="0"/>
              </a:rPr>
              <a:t>Haemorrhage</a:t>
            </a:r>
            <a:r>
              <a:rPr lang="en-GB" altLang="en-US" sz="1200" dirty="0">
                <a:latin typeface="Times New Roman" panose="02020603050405020304" pitchFamily="18" charset="0"/>
                <a:ea typeface="ＭＳ Ｐゴシック" panose="020B0600070205080204" pitchFamily="34" charset="-128"/>
                <a:cs typeface="Times New Roman" panose="02020603050405020304" pitchFamily="18" charset="0"/>
              </a:rPr>
              <a:t> is a common problem in acute leukaemia both at presentation and during treatment. Usually it is the direct result of thrombocytopenia, but may be secondary to qualitative defects of platelets or disseminated intravascular coagulation (DIC). The risk of severe haemorrhage is inversely related to the circulating platelet count: life‑threatening haemorrhage is unlikely until the platelet count falls below 20 x 10</a:t>
            </a:r>
            <a:r>
              <a:rPr lang="en-GB" altLang="en-US" sz="1200" baseline="30000" dirty="0">
                <a:latin typeface="Times New Roman" panose="02020603050405020304" pitchFamily="18" charset="0"/>
                <a:ea typeface="ＭＳ Ｐゴシック" panose="020B0600070205080204" pitchFamily="34" charset="-128"/>
                <a:cs typeface="Times New Roman" panose="02020603050405020304" pitchFamily="18" charset="0"/>
              </a:rPr>
              <a:t>9</a:t>
            </a:r>
            <a:r>
              <a:rPr lang="en-GB" altLang="en-US" sz="1200" dirty="0">
                <a:latin typeface="Times New Roman" panose="02020603050405020304" pitchFamily="18" charset="0"/>
                <a:ea typeface="ＭＳ Ｐゴシック" panose="020B0600070205080204" pitchFamily="34" charset="-128"/>
                <a:cs typeface="Times New Roman" panose="02020603050405020304" pitchFamily="18" charset="0"/>
              </a:rPr>
              <a:t>/l. Occasionally, platelet dysfunction can result in bleeding problems at higher platelet counts. In either case, the most effective form of treatment is platelet transfusion. Some treatment centres aim to prevent haemorrhage by a regime of prophylactic platelet transfusion.</a:t>
            </a:r>
          </a:p>
          <a:p>
            <a:pPr algn="just" eaLnBrk="1" hangingPunct="1"/>
            <a:r>
              <a:rPr lang="en-GB" altLang="en-US" sz="1200" dirty="0">
                <a:solidFill>
                  <a:srgbClr val="000000"/>
                </a:solidFill>
                <a:latin typeface="Times New Roman" panose="02020603050405020304" pitchFamily="18" charset="0"/>
                <a:ea typeface="ＭＳ Ｐゴシック" panose="020B0600070205080204" pitchFamily="34" charset="-128"/>
                <a:cs typeface="Times New Roman" panose="02020603050405020304" pitchFamily="18" charset="0"/>
              </a:rPr>
              <a:t>Disseminated intravascular coagulation is particularly troublesome in M3 leukaemia due to the presence of thromboplastin‑like substances in the abnormal granules of the </a:t>
            </a:r>
            <a:r>
              <a:rPr lang="en-GB" altLang="en-US" sz="1200" dirty="0" err="1">
                <a:solidFill>
                  <a:srgbClr val="000000"/>
                </a:solidFill>
                <a:latin typeface="Times New Roman" panose="02020603050405020304" pitchFamily="18" charset="0"/>
                <a:ea typeface="ＭＳ Ｐゴシック" panose="020B0600070205080204" pitchFamily="34" charset="-128"/>
                <a:cs typeface="Times New Roman" panose="02020603050405020304" pitchFamily="18" charset="0"/>
              </a:rPr>
              <a:t>leukaemic</a:t>
            </a:r>
            <a:r>
              <a:rPr lang="en-GB" altLang="en-US" sz="1200" dirty="0">
                <a:solidFill>
                  <a:srgbClr val="000000"/>
                </a:solidFill>
                <a:latin typeface="Times New Roman" panose="02020603050405020304" pitchFamily="18" charset="0"/>
                <a:ea typeface="ＭＳ Ｐゴシック" panose="020B0600070205080204" pitchFamily="34" charset="-128"/>
                <a:cs typeface="Times New Roman" panose="02020603050405020304" pitchFamily="18" charset="0"/>
              </a:rPr>
              <a:t> promyelocytes, but it may be seen in any form of acute leukaemia. As described in Chapter 18, Gram‑negative septicaemia is associated with intractable DIC, which commonly results in death.</a:t>
            </a:r>
            <a:endParaRPr lang="en-US" altLang="en-US" sz="1200" dirty="0">
              <a:latin typeface="Times New Roman" panose="02020603050405020304" pitchFamily="18" charset="0"/>
              <a:ea typeface="ＭＳ Ｐゴシック" panose="020B0600070205080204" pitchFamily="34" charset="-128"/>
            </a:endParaRPr>
          </a:p>
          <a:p>
            <a:pPr algn="just" eaLnBrk="1" hangingPunct="1"/>
            <a:r>
              <a:rPr lang="en-GB" altLang="en-US" sz="1200" b="1" u="sng" dirty="0">
                <a:latin typeface="Times New Roman" panose="02020603050405020304" pitchFamily="18" charset="0"/>
                <a:ea typeface="ＭＳ Ｐゴシック" panose="020B0600070205080204" pitchFamily="34" charset="-128"/>
                <a:cs typeface="Times New Roman" panose="02020603050405020304" pitchFamily="18" charset="0"/>
              </a:rPr>
              <a:t>Normocytic, normochromic anaemia</a:t>
            </a:r>
            <a:r>
              <a:rPr lang="en-GB" altLang="en-US" sz="1200" dirty="0">
                <a:latin typeface="Times New Roman" panose="02020603050405020304" pitchFamily="18" charset="0"/>
                <a:ea typeface="ＭＳ Ｐゴシック" panose="020B0600070205080204" pitchFamily="34" charset="-128"/>
                <a:cs typeface="Times New Roman" panose="02020603050405020304" pitchFamily="18" charset="0"/>
              </a:rPr>
              <a:t> is extremely common in acute leukaemia and is responsible for the symptoms associated with fatigue and a sense of ill health. The severity of the anaemia typically reflects the severity of the disease. The unregulated proliferation of </a:t>
            </a:r>
            <a:r>
              <a:rPr lang="en-GB" altLang="en-US" sz="1200" dirty="0" err="1">
                <a:latin typeface="Times New Roman" panose="02020603050405020304" pitchFamily="18" charset="0"/>
                <a:ea typeface="ＭＳ Ｐゴシック" panose="020B0600070205080204" pitchFamily="34" charset="-128"/>
                <a:cs typeface="Times New Roman" panose="02020603050405020304" pitchFamily="18" charset="0"/>
              </a:rPr>
              <a:t>leukaemic</a:t>
            </a:r>
            <a:r>
              <a:rPr lang="en-GB" altLang="en-US" sz="1200" dirty="0">
                <a:latin typeface="Times New Roman" panose="02020603050405020304" pitchFamily="18" charset="0"/>
                <a:ea typeface="ＭＳ Ｐゴシック" panose="020B0600070205080204" pitchFamily="34" charset="-128"/>
                <a:cs typeface="Times New Roman" panose="02020603050405020304" pitchFamily="18" charset="0"/>
              </a:rPr>
              <a:t> tissue results in the physical ‘crowding out’ of normal haemopoietic elements, leading to a reduction in erythropoiesis, thrombopoiesis and leucopoiesis. In some cases, ineffective erythropoiesis or, more rarely, haemolysis may exacerbate the anaemia. In most anaemic individuals, erythropoietin levels are raised in proportion to the degree of anaemia but the normal erythroid precursors show diminished responsiveness to this hormone. It is thought that </a:t>
            </a:r>
            <a:r>
              <a:rPr lang="en-GB" altLang="en-US" sz="1200" dirty="0" err="1">
                <a:latin typeface="Times New Roman" panose="02020603050405020304" pitchFamily="18" charset="0"/>
                <a:ea typeface="ＭＳ Ｐゴシック" panose="020B0600070205080204" pitchFamily="34" charset="-128"/>
                <a:cs typeface="Times New Roman" panose="02020603050405020304" pitchFamily="18" charset="0"/>
              </a:rPr>
              <a:t>leukaemic</a:t>
            </a:r>
            <a:r>
              <a:rPr lang="en-GB" altLang="en-US" sz="1200" dirty="0">
                <a:latin typeface="Times New Roman" panose="02020603050405020304" pitchFamily="18" charset="0"/>
                <a:ea typeface="ＭＳ Ｐゴシック" panose="020B0600070205080204" pitchFamily="34" charset="-128"/>
                <a:cs typeface="Times New Roman" panose="02020603050405020304" pitchFamily="18" charset="0"/>
              </a:rPr>
              <a:t> cells elaborate one or more inhibitors of normal haemopoiesis.</a:t>
            </a:r>
            <a:endParaRPr lang="en-GB" altLang="en-US" sz="1200" dirty="0">
              <a:latin typeface="Times New Roman" panose="02020603050405020304" pitchFamily="18" charset="0"/>
              <a:ea typeface="ＭＳ Ｐゴシック" panose="020B0600070205080204" pitchFamily="34" charset="-128"/>
            </a:endParaRPr>
          </a:p>
          <a:p>
            <a:pPr eaLnBrk="1" hangingPunct="1">
              <a:defRPr/>
            </a:pPr>
            <a:endParaRPr lang="en-US" dirty="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sz="1200" dirty="0"/>
              <a:t>Stone NEJM 2017</a:t>
            </a:r>
          </a:p>
          <a:p>
            <a:pPr eaLnBrk="1" hangingPunct="1">
              <a:defRPr/>
            </a:pPr>
            <a:r>
              <a:rPr lang="en-US" altLang="en-US" sz="1200" dirty="0" err="1"/>
              <a:t>Amadori</a:t>
            </a:r>
            <a:r>
              <a:rPr lang="en-US" altLang="en-US" sz="1200" dirty="0"/>
              <a:t> JCO 2016</a:t>
            </a:r>
            <a:br>
              <a:rPr lang="en-US" altLang="en-US" sz="1200" dirty="0"/>
            </a:br>
            <a:r>
              <a:rPr lang="en-US" altLang="en-US" sz="1200" dirty="0" err="1"/>
              <a:t>Cheson</a:t>
            </a:r>
            <a:r>
              <a:rPr lang="en-US" altLang="en-US" sz="1200" dirty="0"/>
              <a:t> BD, et al. J Clin Oncol 2003, Dec 15;21(24):4642-9.</a:t>
            </a:r>
          </a:p>
          <a:p>
            <a:pPr eaLnBrk="1" hangingPunct="1">
              <a:defRPr/>
            </a:pPr>
            <a:r>
              <a:rPr lang="en-GB" altLang="en-US" sz="1200" dirty="0"/>
              <a:t>Burnett AK, </a:t>
            </a:r>
            <a:r>
              <a:rPr lang="en-GB" altLang="en-US" sz="1200" dirty="0" err="1"/>
              <a:t>Venditti</a:t>
            </a:r>
            <a:r>
              <a:rPr lang="en-GB" altLang="en-US" sz="1200" dirty="0"/>
              <a:t> A. Postgraduate Haematology. Oxford: Blackwell Publishing Ltd; 2011.</a:t>
            </a:r>
          </a:p>
          <a:p>
            <a:endParaRPr lang="en-US" dirty="0"/>
          </a:p>
        </p:txBody>
      </p:sp>
      <p:sp>
        <p:nvSpPr>
          <p:cNvPr id="4" name="Slide Number Placeholder 3"/>
          <p:cNvSpPr>
            <a:spLocks noGrp="1"/>
          </p:cNvSpPr>
          <p:nvPr>
            <p:ph type="sldNum" sz="quarter" idx="5"/>
          </p:nvPr>
        </p:nvSpPr>
        <p:spPr/>
        <p:txBody>
          <a:bodyPr/>
          <a:lstStyle/>
          <a:p>
            <a:fld id="{2FBEEF12-E041-EB4B-A177-64F15474043F}" type="slidenum">
              <a:rPr lang="en-US" smtClean="0"/>
              <a:t>24</a:t>
            </a:fld>
            <a:endParaRPr lang="en-US"/>
          </a:p>
        </p:txBody>
      </p:sp>
    </p:spTree>
    <p:extLst>
      <p:ext uri="{BB962C8B-B14F-4D97-AF65-F5344CB8AC3E}">
        <p14:creationId xmlns:p14="http://schemas.microsoft.com/office/powerpoint/2010/main" val="542704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800" dirty="0" err="1"/>
              <a:t>Döhner</a:t>
            </a:r>
            <a:r>
              <a:rPr lang="en-US" altLang="en-US" sz="800" dirty="0"/>
              <a:t> H, et al. Blood 2010, Jan 21;115(3):453-74</a:t>
            </a:r>
            <a:endParaRPr lang="en-US" dirty="0"/>
          </a:p>
        </p:txBody>
      </p:sp>
      <p:sp>
        <p:nvSpPr>
          <p:cNvPr id="4" name="Slide Number Placeholder 3"/>
          <p:cNvSpPr>
            <a:spLocks noGrp="1"/>
          </p:cNvSpPr>
          <p:nvPr>
            <p:ph type="sldNum" sz="quarter" idx="5"/>
          </p:nvPr>
        </p:nvSpPr>
        <p:spPr/>
        <p:txBody>
          <a:bodyPr/>
          <a:lstStyle/>
          <a:p>
            <a:fld id="{2FBEEF12-E041-EB4B-A177-64F15474043F}" type="slidenum">
              <a:rPr lang="en-US" smtClean="0"/>
              <a:t>25</a:t>
            </a:fld>
            <a:endParaRPr lang="en-US"/>
          </a:p>
        </p:txBody>
      </p:sp>
    </p:spTree>
    <p:extLst>
      <p:ext uri="{BB962C8B-B14F-4D97-AF65-F5344CB8AC3E}">
        <p14:creationId xmlns:p14="http://schemas.microsoft.com/office/powerpoint/2010/main" val="4235286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it-IT" sz="1200" dirty="0"/>
              <a:t>Dombret H,  et al.Blood 2015;126(3):291-9.</a:t>
            </a:r>
          </a:p>
          <a:p>
            <a:pPr eaLnBrk="1" hangingPunct="1">
              <a:defRPr/>
            </a:pPr>
            <a:r>
              <a:rPr lang="it-IT" sz="1200" dirty="0"/>
              <a:t>Fenaux P,, et al. J Clin Oncol 2010;28(4):562-9.</a:t>
            </a:r>
            <a:endParaRPr lang="en-US" dirty="0"/>
          </a:p>
        </p:txBody>
      </p:sp>
      <p:sp>
        <p:nvSpPr>
          <p:cNvPr id="4" name="Slide Number Placeholder 3"/>
          <p:cNvSpPr>
            <a:spLocks noGrp="1"/>
          </p:cNvSpPr>
          <p:nvPr>
            <p:ph type="sldNum" sz="quarter" idx="5"/>
          </p:nvPr>
        </p:nvSpPr>
        <p:spPr/>
        <p:txBody>
          <a:bodyPr/>
          <a:lstStyle/>
          <a:p>
            <a:fld id="{2FBEEF12-E041-EB4B-A177-64F15474043F}" type="slidenum">
              <a:rPr lang="en-US" smtClean="0"/>
              <a:t>28</a:t>
            </a:fld>
            <a:endParaRPr lang="en-US"/>
          </a:p>
        </p:txBody>
      </p:sp>
    </p:spTree>
    <p:extLst>
      <p:ext uri="{BB962C8B-B14F-4D97-AF65-F5344CB8AC3E}">
        <p14:creationId xmlns:p14="http://schemas.microsoft.com/office/powerpoint/2010/main" val="474136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it-IT" sz="1200" dirty="0"/>
              <a:t>Dombret H,  et al.Blood 2015;126(3):291-9.</a:t>
            </a:r>
          </a:p>
          <a:p>
            <a:pPr eaLnBrk="1" hangingPunct="1">
              <a:defRPr/>
            </a:pPr>
            <a:r>
              <a:rPr lang="it-IT" sz="1200" dirty="0"/>
              <a:t>Fenaux P,, et al. J Clin Oncol 2010;28(4):562-9.</a:t>
            </a:r>
            <a:endParaRPr lang="en-US" dirty="0"/>
          </a:p>
        </p:txBody>
      </p:sp>
      <p:sp>
        <p:nvSpPr>
          <p:cNvPr id="4" name="Slide Number Placeholder 3"/>
          <p:cNvSpPr>
            <a:spLocks noGrp="1"/>
          </p:cNvSpPr>
          <p:nvPr>
            <p:ph type="sldNum" sz="quarter" idx="5"/>
          </p:nvPr>
        </p:nvSpPr>
        <p:spPr/>
        <p:txBody>
          <a:bodyPr/>
          <a:lstStyle/>
          <a:p>
            <a:fld id="{2FBEEF12-E041-EB4B-A177-64F15474043F}" type="slidenum">
              <a:rPr lang="en-US" smtClean="0"/>
              <a:t>29</a:t>
            </a:fld>
            <a:endParaRPr lang="en-US"/>
          </a:p>
        </p:txBody>
      </p:sp>
    </p:spTree>
    <p:extLst>
      <p:ext uri="{BB962C8B-B14F-4D97-AF65-F5344CB8AC3E}">
        <p14:creationId xmlns:p14="http://schemas.microsoft.com/office/powerpoint/2010/main" val="3100349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EEF12-E041-EB4B-A177-64F15474043F}" type="slidenum">
              <a:rPr lang="en-US" smtClean="0"/>
              <a:t>30</a:t>
            </a:fld>
            <a:endParaRPr lang="en-US"/>
          </a:p>
        </p:txBody>
      </p:sp>
    </p:spTree>
    <p:extLst>
      <p:ext uri="{BB962C8B-B14F-4D97-AF65-F5344CB8AC3E}">
        <p14:creationId xmlns:p14="http://schemas.microsoft.com/office/powerpoint/2010/main" val="167266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455560"/>
                </a:solidFill>
                <a:cs typeface="Calibri"/>
              </a:rPr>
              <a:t>DiNardo. NEJM 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455560"/>
                </a:solidFill>
                <a:latin typeface="Calibri" panose="020F0502020204030204" pitchFamily="34" charset="0"/>
                <a:cs typeface="Arial" panose="020B0604020202020204" pitchFamily="34" charset="0"/>
              </a:rPr>
              <a:t>Wei. ASH 2019. </a:t>
            </a:r>
            <a:r>
              <a:rPr lang="en-US" altLang="en-US" sz="1200" dirty="0" err="1">
                <a:solidFill>
                  <a:srgbClr val="455560"/>
                </a:solidFill>
                <a:latin typeface="Calibri" panose="020F0502020204030204" pitchFamily="34" charset="0"/>
                <a:cs typeface="Arial" panose="020B0604020202020204" pitchFamily="34" charset="0"/>
              </a:rPr>
              <a:t>Roboz</a:t>
            </a:r>
            <a:r>
              <a:rPr lang="en-US" altLang="en-US" sz="1200" dirty="0">
                <a:solidFill>
                  <a:srgbClr val="455560"/>
                </a:solidFill>
                <a:latin typeface="Calibri" panose="020F0502020204030204" pitchFamily="34" charset="0"/>
                <a:cs typeface="Arial" panose="020B0604020202020204" pitchFamily="34" charset="0"/>
              </a:rPr>
              <a:t>, EHA 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spc="-8" dirty="0">
                <a:solidFill>
                  <a:srgbClr val="455560"/>
                </a:solidFill>
                <a:latin typeface="Calibri" panose="020F0502020204030204" pitchFamily="34" charset="0"/>
                <a:cs typeface="Calibri" panose="020F0502020204030204" pitchFamily="34" charset="0"/>
              </a:rPr>
              <a:t>Wang ES et al ASH 2020 Abstract 27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spc="-8" dirty="0">
                <a:solidFill>
                  <a:srgbClr val="455560"/>
                </a:solidFill>
                <a:latin typeface="Calibri" panose="020F0502020204030204" pitchFamily="34" charset="0"/>
                <a:cs typeface="Calibri" panose="020F0502020204030204" pitchFamily="34" charset="0"/>
              </a:rPr>
              <a:t>DiNardo. ASH 2019. </a:t>
            </a:r>
            <a:r>
              <a:rPr lang="en-US" altLang="en-US" sz="1200" b="0" spc="-8" dirty="0" err="1">
                <a:solidFill>
                  <a:srgbClr val="455560"/>
                </a:solidFill>
                <a:latin typeface="Calibri" panose="020F0502020204030204" pitchFamily="34" charset="0"/>
                <a:cs typeface="Calibri" panose="020F0502020204030204" pitchFamily="34" charset="0"/>
              </a:rPr>
              <a:t>Abstr</a:t>
            </a:r>
            <a:r>
              <a:rPr lang="en-US" altLang="en-US" sz="1200" b="0" spc="-8" dirty="0">
                <a:solidFill>
                  <a:srgbClr val="455560"/>
                </a:solidFill>
                <a:latin typeface="Calibri" panose="020F0502020204030204" pitchFamily="34" charset="0"/>
                <a:cs typeface="Calibri" panose="020F0502020204030204" pitchFamily="34" charset="0"/>
              </a:rPr>
              <a:t> 643.</a:t>
            </a:r>
            <a:endParaRPr lang="en-US" altLang="en-US" sz="1200" b="0" dirty="0">
              <a:solidFill>
                <a:srgbClr val="455560"/>
              </a:solidFill>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dirty="0">
              <a:solidFill>
                <a:srgbClr val="455560"/>
              </a:solidFill>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solidFill>
                <a:srgbClr val="455560"/>
              </a:solidFill>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solidFill>
                <a:srgbClr val="455560"/>
              </a:solidFill>
              <a:cs typeface="Calibri"/>
            </a:endParaRPr>
          </a:p>
        </p:txBody>
      </p:sp>
      <p:sp>
        <p:nvSpPr>
          <p:cNvPr id="4" name="Slide Number Placeholder 3"/>
          <p:cNvSpPr>
            <a:spLocks noGrp="1"/>
          </p:cNvSpPr>
          <p:nvPr>
            <p:ph type="sldNum" sz="quarter" idx="5"/>
          </p:nvPr>
        </p:nvSpPr>
        <p:spPr/>
        <p:txBody>
          <a:bodyPr/>
          <a:lstStyle/>
          <a:p>
            <a:fld id="{2FBEEF12-E041-EB4B-A177-64F15474043F}" type="slidenum">
              <a:rPr lang="en-US" smtClean="0"/>
              <a:t>32</a:t>
            </a:fld>
            <a:endParaRPr lang="en-US"/>
          </a:p>
        </p:txBody>
      </p:sp>
    </p:spTree>
    <p:extLst>
      <p:ext uri="{BB962C8B-B14F-4D97-AF65-F5344CB8AC3E}">
        <p14:creationId xmlns:p14="http://schemas.microsoft.com/office/powerpoint/2010/main" val="2887461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dirty="0"/>
          </a:p>
          <a:p>
            <a:endParaRPr lang="en-US" dirty="0"/>
          </a:p>
        </p:txBody>
      </p:sp>
      <p:sp>
        <p:nvSpPr>
          <p:cNvPr id="4" name="Slide Number Placeholder 3"/>
          <p:cNvSpPr>
            <a:spLocks noGrp="1"/>
          </p:cNvSpPr>
          <p:nvPr>
            <p:ph type="sldNum" sz="quarter" idx="5"/>
          </p:nvPr>
        </p:nvSpPr>
        <p:spPr/>
        <p:txBody>
          <a:bodyPr/>
          <a:lstStyle/>
          <a:p>
            <a:fld id="{2FBEEF12-E041-EB4B-A177-64F15474043F}" type="slidenum">
              <a:rPr lang="en-US" smtClean="0"/>
              <a:t>34</a:t>
            </a:fld>
            <a:endParaRPr lang="en-US"/>
          </a:p>
        </p:txBody>
      </p:sp>
    </p:spTree>
    <p:extLst>
      <p:ext uri="{BB962C8B-B14F-4D97-AF65-F5344CB8AC3E}">
        <p14:creationId xmlns:p14="http://schemas.microsoft.com/office/powerpoint/2010/main" val="311844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NCCN Guidelines </a:t>
            </a:r>
            <a:endParaRPr lang="en-US" dirty="0"/>
          </a:p>
        </p:txBody>
      </p:sp>
      <p:sp>
        <p:nvSpPr>
          <p:cNvPr id="4" name="Slide Number Placeholder 3"/>
          <p:cNvSpPr>
            <a:spLocks noGrp="1"/>
          </p:cNvSpPr>
          <p:nvPr>
            <p:ph type="sldNum" sz="quarter" idx="5"/>
          </p:nvPr>
        </p:nvSpPr>
        <p:spPr/>
        <p:txBody>
          <a:bodyPr/>
          <a:lstStyle/>
          <a:p>
            <a:fld id="{2FBEEF12-E041-EB4B-A177-64F15474043F}" type="slidenum">
              <a:rPr lang="en-US" smtClean="0"/>
              <a:t>36</a:t>
            </a:fld>
            <a:endParaRPr lang="en-US"/>
          </a:p>
        </p:txBody>
      </p:sp>
    </p:spTree>
    <p:extLst>
      <p:ext uri="{BB962C8B-B14F-4D97-AF65-F5344CB8AC3E}">
        <p14:creationId xmlns:p14="http://schemas.microsoft.com/office/powerpoint/2010/main" val="477311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SEER</a:t>
            </a:r>
            <a:endParaRPr lang="en-US" dirty="0"/>
          </a:p>
        </p:txBody>
      </p:sp>
      <p:sp>
        <p:nvSpPr>
          <p:cNvPr id="4" name="Slide Number Placeholder 3"/>
          <p:cNvSpPr>
            <a:spLocks noGrp="1"/>
          </p:cNvSpPr>
          <p:nvPr>
            <p:ph type="sldNum" sz="quarter" idx="5"/>
          </p:nvPr>
        </p:nvSpPr>
        <p:spPr/>
        <p:txBody>
          <a:bodyPr/>
          <a:lstStyle/>
          <a:p>
            <a:fld id="{2FBEEF12-E041-EB4B-A177-64F15474043F}" type="slidenum">
              <a:rPr lang="en-US" smtClean="0"/>
              <a:t>42</a:t>
            </a:fld>
            <a:endParaRPr lang="en-US"/>
          </a:p>
        </p:txBody>
      </p:sp>
    </p:spTree>
    <p:extLst>
      <p:ext uri="{BB962C8B-B14F-4D97-AF65-F5344CB8AC3E}">
        <p14:creationId xmlns:p14="http://schemas.microsoft.com/office/powerpoint/2010/main" val="1191708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latin typeface="+mn-lt"/>
              </a:rPr>
              <a:t>Burnett AK, </a:t>
            </a:r>
            <a:r>
              <a:rPr lang="en-GB" altLang="en-US" sz="1200" dirty="0" err="1">
                <a:latin typeface="+mn-lt"/>
              </a:rPr>
              <a:t>Venditti</a:t>
            </a:r>
            <a:r>
              <a:rPr lang="en-GB" altLang="en-US" sz="1200" dirty="0">
                <a:latin typeface="+mn-lt"/>
              </a:rPr>
              <a:t> A. Postgraduate Haematology. Oxford: Blackwell Publishing Ltd; 2011.</a:t>
            </a:r>
          </a:p>
          <a:p>
            <a:endParaRPr lang="en-US" dirty="0"/>
          </a:p>
        </p:txBody>
      </p:sp>
      <p:sp>
        <p:nvSpPr>
          <p:cNvPr id="4" name="Slide Number Placeholder 3"/>
          <p:cNvSpPr>
            <a:spLocks noGrp="1"/>
          </p:cNvSpPr>
          <p:nvPr>
            <p:ph type="sldNum" sz="quarter" idx="5"/>
          </p:nvPr>
        </p:nvSpPr>
        <p:spPr/>
        <p:txBody>
          <a:bodyPr/>
          <a:lstStyle/>
          <a:p>
            <a:fld id="{2FBEEF12-E041-EB4B-A177-64F15474043F}" type="slidenum">
              <a:rPr lang="en-US" smtClean="0"/>
              <a:t>15</a:t>
            </a:fld>
            <a:endParaRPr lang="en-US"/>
          </a:p>
        </p:txBody>
      </p:sp>
    </p:spTree>
    <p:extLst>
      <p:ext uri="{BB962C8B-B14F-4D97-AF65-F5344CB8AC3E}">
        <p14:creationId xmlns:p14="http://schemas.microsoft.com/office/powerpoint/2010/main" val="3501589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UKALL14</a:t>
            </a:r>
            <a:endParaRPr lang="en-US" dirty="0"/>
          </a:p>
        </p:txBody>
      </p:sp>
      <p:sp>
        <p:nvSpPr>
          <p:cNvPr id="4" name="Slide Number Placeholder 3"/>
          <p:cNvSpPr>
            <a:spLocks noGrp="1"/>
          </p:cNvSpPr>
          <p:nvPr>
            <p:ph type="sldNum" sz="quarter" idx="5"/>
          </p:nvPr>
        </p:nvSpPr>
        <p:spPr/>
        <p:txBody>
          <a:bodyPr/>
          <a:lstStyle/>
          <a:p>
            <a:fld id="{2FBEEF12-E041-EB4B-A177-64F15474043F}" type="slidenum">
              <a:rPr lang="en-US" smtClean="0"/>
              <a:t>45</a:t>
            </a:fld>
            <a:endParaRPr lang="en-US"/>
          </a:p>
        </p:txBody>
      </p:sp>
    </p:spTree>
    <p:extLst>
      <p:ext uri="{BB962C8B-B14F-4D97-AF65-F5344CB8AC3E}">
        <p14:creationId xmlns:p14="http://schemas.microsoft.com/office/powerpoint/2010/main" val="2988611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Brugemann</a:t>
            </a:r>
            <a:r>
              <a:rPr lang="fr-FR" dirty="0"/>
              <a:t> M et al. Blood 2012</a:t>
            </a:r>
            <a:endParaRPr lang="en-US" dirty="0"/>
          </a:p>
        </p:txBody>
      </p:sp>
      <p:sp>
        <p:nvSpPr>
          <p:cNvPr id="4" name="Slide Number Placeholder 3"/>
          <p:cNvSpPr>
            <a:spLocks noGrp="1"/>
          </p:cNvSpPr>
          <p:nvPr>
            <p:ph type="sldNum" sz="quarter" idx="5"/>
          </p:nvPr>
        </p:nvSpPr>
        <p:spPr/>
        <p:txBody>
          <a:bodyPr/>
          <a:lstStyle/>
          <a:p>
            <a:fld id="{2FBEEF12-E041-EB4B-A177-64F15474043F}" type="slidenum">
              <a:rPr lang="en-US" smtClean="0"/>
              <a:t>48</a:t>
            </a:fld>
            <a:endParaRPr lang="en-US"/>
          </a:p>
        </p:txBody>
      </p:sp>
    </p:spTree>
    <p:extLst>
      <p:ext uri="{BB962C8B-B14F-4D97-AF65-F5344CB8AC3E}">
        <p14:creationId xmlns:p14="http://schemas.microsoft.com/office/powerpoint/2010/main" val="1324816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Maury et al. NEJM 2016 – GRAALL </a:t>
            </a:r>
            <a:r>
              <a:rPr lang="fr-FR" dirty="0" err="1"/>
              <a:t>study</a:t>
            </a:r>
            <a:endParaRPr lang="en-US" dirty="0"/>
          </a:p>
        </p:txBody>
      </p:sp>
      <p:sp>
        <p:nvSpPr>
          <p:cNvPr id="4" name="Slide Number Placeholder 3"/>
          <p:cNvSpPr>
            <a:spLocks noGrp="1"/>
          </p:cNvSpPr>
          <p:nvPr>
            <p:ph type="sldNum" sz="quarter" idx="5"/>
          </p:nvPr>
        </p:nvSpPr>
        <p:spPr/>
        <p:txBody>
          <a:bodyPr/>
          <a:lstStyle/>
          <a:p>
            <a:fld id="{2FBEEF12-E041-EB4B-A177-64F15474043F}" type="slidenum">
              <a:rPr lang="en-US" smtClean="0"/>
              <a:t>51</a:t>
            </a:fld>
            <a:endParaRPr lang="en-US"/>
          </a:p>
        </p:txBody>
      </p:sp>
    </p:spTree>
    <p:extLst>
      <p:ext uri="{BB962C8B-B14F-4D97-AF65-F5344CB8AC3E}">
        <p14:creationId xmlns:p14="http://schemas.microsoft.com/office/powerpoint/2010/main" val="2196665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EEF12-E041-EB4B-A177-64F15474043F}" type="slidenum">
              <a:rPr lang="en-US" smtClean="0"/>
              <a:t>52</a:t>
            </a:fld>
            <a:endParaRPr lang="en-US"/>
          </a:p>
        </p:txBody>
      </p:sp>
    </p:spTree>
    <p:extLst>
      <p:ext uri="{BB962C8B-B14F-4D97-AF65-F5344CB8AC3E}">
        <p14:creationId xmlns:p14="http://schemas.microsoft.com/office/powerpoint/2010/main" val="1160888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Kantarjan</a:t>
            </a:r>
            <a:r>
              <a:rPr lang="fr-FR" dirty="0"/>
              <a:t> NEJM 2016</a:t>
            </a:r>
            <a:endParaRPr lang="en-US" dirty="0"/>
          </a:p>
        </p:txBody>
      </p:sp>
      <p:sp>
        <p:nvSpPr>
          <p:cNvPr id="4" name="Slide Number Placeholder 3"/>
          <p:cNvSpPr>
            <a:spLocks noGrp="1"/>
          </p:cNvSpPr>
          <p:nvPr>
            <p:ph type="sldNum" sz="quarter" idx="5"/>
          </p:nvPr>
        </p:nvSpPr>
        <p:spPr/>
        <p:txBody>
          <a:bodyPr/>
          <a:lstStyle/>
          <a:p>
            <a:fld id="{2FBEEF12-E041-EB4B-A177-64F15474043F}" type="slidenum">
              <a:rPr lang="en-US" smtClean="0"/>
              <a:t>53</a:t>
            </a:fld>
            <a:endParaRPr lang="en-US"/>
          </a:p>
        </p:txBody>
      </p:sp>
    </p:spTree>
    <p:extLst>
      <p:ext uri="{BB962C8B-B14F-4D97-AF65-F5344CB8AC3E}">
        <p14:creationId xmlns:p14="http://schemas.microsoft.com/office/powerpoint/2010/main" val="1317370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EEF12-E041-EB4B-A177-64F15474043F}" type="slidenum">
              <a:rPr lang="en-US" smtClean="0"/>
              <a:t>54</a:t>
            </a:fld>
            <a:endParaRPr lang="en-US"/>
          </a:p>
        </p:txBody>
      </p:sp>
    </p:spTree>
    <p:extLst>
      <p:ext uri="{BB962C8B-B14F-4D97-AF65-F5344CB8AC3E}">
        <p14:creationId xmlns:p14="http://schemas.microsoft.com/office/powerpoint/2010/main" val="1945869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mn-lt"/>
              </a:rPr>
              <a:t>Pallister, C and Watson MS. </a:t>
            </a:r>
            <a:r>
              <a:rPr lang="en-US" altLang="en-US" sz="1200" dirty="0" err="1">
                <a:latin typeface="+mn-lt"/>
              </a:rPr>
              <a:t>Haematology</a:t>
            </a:r>
            <a:r>
              <a:rPr lang="en-US" altLang="en-US" sz="1200" dirty="0">
                <a:latin typeface="+mn-lt"/>
              </a:rPr>
              <a:t>. Scion Publishing 2011</a:t>
            </a:r>
            <a:endParaRPr lang="en-US" altLang="en-US" sz="1600" dirty="0">
              <a:latin typeface="+mn-lt"/>
            </a:endParaRPr>
          </a:p>
          <a:p>
            <a:endParaRPr lang="en-US" dirty="0"/>
          </a:p>
        </p:txBody>
      </p:sp>
      <p:sp>
        <p:nvSpPr>
          <p:cNvPr id="4" name="Slide Number Placeholder 3"/>
          <p:cNvSpPr>
            <a:spLocks noGrp="1"/>
          </p:cNvSpPr>
          <p:nvPr>
            <p:ph type="sldNum" sz="quarter" idx="5"/>
          </p:nvPr>
        </p:nvSpPr>
        <p:spPr/>
        <p:txBody>
          <a:bodyPr/>
          <a:lstStyle/>
          <a:p>
            <a:fld id="{2FBEEF12-E041-EB4B-A177-64F15474043F}" type="slidenum">
              <a:rPr lang="en-US" smtClean="0"/>
              <a:t>16</a:t>
            </a:fld>
            <a:endParaRPr lang="en-US"/>
          </a:p>
        </p:txBody>
      </p:sp>
    </p:spTree>
    <p:extLst>
      <p:ext uri="{BB962C8B-B14F-4D97-AF65-F5344CB8AC3E}">
        <p14:creationId xmlns:p14="http://schemas.microsoft.com/office/powerpoint/2010/main" val="4007373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986BFD6D-5067-4FDF-A7CE-392EBA42C7C3}"/>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E646584F-F655-45A8-9101-E5A003F9862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en-US" sz="1200" dirty="0"/>
              <a:t>Tamamyan. Crit Rev Oncol. Hematol. 2017;110:20.</a:t>
            </a:r>
          </a:p>
          <a:p>
            <a:pPr marL="0" marR="0" lvl="0" indent="0" algn="l" defTabSz="914400" rtl="0" eaLnBrk="1" fontAlgn="auto" latinLnBrk="0" hangingPunct="1">
              <a:lnSpc>
                <a:spcPct val="100000"/>
              </a:lnSpc>
              <a:spcBef>
                <a:spcPts val="0"/>
              </a:spcBef>
              <a:spcAft>
                <a:spcPts val="0"/>
              </a:spcAft>
              <a:buClrTx/>
              <a:buSzTx/>
              <a:buFontTx/>
              <a:buNone/>
              <a:tabLst/>
              <a:defRPr/>
            </a:pPr>
            <a:r>
              <a:rPr lang="da-DK" altLang="en-US" sz="1200" dirty="0"/>
              <a:t>WHO22</a:t>
            </a:r>
          </a:p>
        </p:txBody>
      </p:sp>
      <p:sp>
        <p:nvSpPr>
          <p:cNvPr id="18436" name="Slide Number Placeholder 3">
            <a:extLst>
              <a:ext uri="{FF2B5EF4-FFF2-40B4-BE49-F238E27FC236}">
                <a16:creationId xmlns:a16="http://schemas.microsoft.com/office/drawing/2014/main" id="{1E523972-77EB-4EF6-AE77-B2D421B4320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84DFC4A-A3B9-4C83-979B-D7ADC25D70DF}" type="slidenum">
              <a:rPr lang="en-US" altLang="en-US" smtClean="0">
                <a:latin typeface="Tahoma" panose="020B0604030504040204" pitchFamily="34" charset="0"/>
              </a:rPr>
              <a:pPr>
                <a:spcBef>
                  <a:spcPct val="0"/>
                </a:spcBef>
              </a:pPr>
              <a:t>17</a:t>
            </a:fld>
            <a:endParaRPr lang="en-US" altLang="en-US">
              <a:latin typeface="Tahom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986BFD6D-5067-4FDF-A7CE-392EBA42C7C3}"/>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E646584F-F655-45A8-9101-E5A003F9862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en-US" sz="1200" dirty="0"/>
              <a:t>Dhoner Blood 2022 ELN22</a:t>
            </a:r>
          </a:p>
        </p:txBody>
      </p:sp>
      <p:sp>
        <p:nvSpPr>
          <p:cNvPr id="18436" name="Slide Number Placeholder 3">
            <a:extLst>
              <a:ext uri="{FF2B5EF4-FFF2-40B4-BE49-F238E27FC236}">
                <a16:creationId xmlns:a16="http://schemas.microsoft.com/office/drawing/2014/main" id="{1E523972-77EB-4EF6-AE77-B2D421B4320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84DFC4A-A3B9-4C83-979B-D7ADC25D70DF}" type="slidenum">
              <a:rPr lang="en-US" altLang="en-US" smtClean="0">
                <a:latin typeface="Tahoma" panose="020B0604030504040204" pitchFamily="34" charset="0"/>
              </a:rPr>
              <a:pPr>
                <a:spcBef>
                  <a:spcPct val="0"/>
                </a:spcBef>
              </a:pPr>
              <a:t>18</a:t>
            </a:fld>
            <a:endParaRPr lang="en-US" altLang="en-US">
              <a:latin typeface="Tahoma" panose="020B0604030504040204" pitchFamily="34" charset="0"/>
            </a:endParaRPr>
          </a:p>
        </p:txBody>
      </p:sp>
    </p:spTree>
    <p:extLst>
      <p:ext uri="{BB962C8B-B14F-4D97-AF65-F5344CB8AC3E}">
        <p14:creationId xmlns:p14="http://schemas.microsoft.com/office/powerpoint/2010/main" val="2379238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Khoury, J. D., </a:t>
            </a:r>
            <a:r>
              <a:rPr lang="en-US" dirty="0" err="1"/>
              <a:t>Solary</a:t>
            </a:r>
            <a:r>
              <a:rPr lang="en-US" dirty="0"/>
              <a:t>, E., </a:t>
            </a:r>
            <a:r>
              <a:rPr lang="en-US" dirty="0" err="1"/>
              <a:t>Abla</a:t>
            </a:r>
            <a:r>
              <a:rPr lang="en-US" dirty="0"/>
              <a:t>, O., </a:t>
            </a:r>
            <a:r>
              <a:rPr lang="en-US" dirty="0" err="1"/>
              <a:t>Akkari</a:t>
            </a:r>
            <a:r>
              <a:rPr lang="en-US" dirty="0"/>
              <a:t>, Y., </a:t>
            </a:r>
            <a:r>
              <a:rPr lang="en-US" dirty="0" err="1"/>
              <a:t>Alaggio</a:t>
            </a:r>
            <a:r>
              <a:rPr lang="en-US" dirty="0"/>
              <a:t>, R., Apperley, J. F., </a:t>
            </a:r>
            <a:r>
              <a:rPr lang="en-US" dirty="0" err="1"/>
              <a:t>Bejar</a:t>
            </a:r>
            <a:r>
              <a:rPr lang="en-US" dirty="0"/>
              <a:t>, R., </a:t>
            </a:r>
            <a:r>
              <a:rPr lang="en-US" dirty="0" err="1"/>
              <a:t>Berti</a:t>
            </a:r>
            <a:r>
              <a:rPr lang="en-US" dirty="0"/>
              <a:t>, E., </a:t>
            </a:r>
            <a:r>
              <a:rPr lang="en-US" dirty="0" err="1"/>
              <a:t>Busque</a:t>
            </a:r>
            <a:r>
              <a:rPr lang="en-US" dirty="0"/>
              <a:t>, L., Chan, J. K., Chen, W., Chen, X., Chng, W., Choi, J. K., </a:t>
            </a:r>
            <a:r>
              <a:rPr lang="en-US" dirty="0" err="1"/>
              <a:t>Colmenero</a:t>
            </a:r>
            <a:r>
              <a:rPr lang="en-US" dirty="0"/>
              <a:t>, I., Coupland, S. E., Cross, N. C., De Jong, D., </a:t>
            </a:r>
            <a:r>
              <a:rPr lang="en-US" dirty="0" err="1"/>
              <a:t>Elghetany</a:t>
            </a:r>
            <a:r>
              <a:rPr lang="en-US" dirty="0"/>
              <a:t>, M. T., . . . </a:t>
            </a:r>
            <a:r>
              <a:rPr lang="en-US" dirty="0" err="1"/>
              <a:t>Hochhaus</a:t>
            </a:r>
            <a:r>
              <a:rPr lang="en-US" dirty="0"/>
              <a:t>, A. (2022). The 5th edition of the World Health Organization Classification of </a:t>
            </a:r>
            <a:r>
              <a:rPr lang="en-US" dirty="0" err="1"/>
              <a:t>Haematolymphoid</a:t>
            </a:r>
            <a:r>
              <a:rPr lang="en-US" dirty="0"/>
              <a:t> </a:t>
            </a:r>
            <a:r>
              <a:rPr lang="en-US" dirty="0" err="1"/>
              <a:t>Tumours</a:t>
            </a:r>
            <a:r>
              <a:rPr lang="en-US" dirty="0"/>
              <a:t>: Myeloid and Histiocytic/Dendritic Neoplasms. </a:t>
            </a:r>
            <a:r>
              <a:rPr lang="en-US" i="1" dirty="0"/>
              <a:t>Leukemia</a:t>
            </a:r>
            <a:r>
              <a:rPr lang="en-US" dirty="0"/>
              <a:t>, </a:t>
            </a:r>
            <a:r>
              <a:rPr lang="en-US" i="1" dirty="0"/>
              <a:t>36</a:t>
            </a:r>
            <a:r>
              <a:rPr lang="en-US" dirty="0"/>
              <a:t>(7), 1703-1719. https://doi.org/10.1038/s41375-022-01613-1</a:t>
            </a:r>
          </a:p>
          <a:p>
            <a:pPr eaLnBrk="1" hangingPunct="1">
              <a:defRPr/>
            </a:pPr>
            <a:endParaRPr lang="en-US" altLang="en-US" sz="1200" dirty="0"/>
          </a:p>
          <a:p>
            <a:pPr eaLnBrk="1" hangingPunct="1">
              <a:defRPr/>
            </a:pPr>
            <a:r>
              <a:rPr lang="en-US" altLang="en-US" sz="1200" dirty="0"/>
              <a:t>Pallister, C and Watson MS. </a:t>
            </a:r>
            <a:r>
              <a:rPr lang="en-US" altLang="en-US" sz="1200" dirty="0" err="1"/>
              <a:t>Haematology</a:t>
            </a:r>
            <a:r>
              <a:rPr lang="en-US" altLang="en-US" sz="1200" dirty="0"/>
              <a:t>. Scion Publishing 2011.</a:t>
            </a:r>
          </a:p>
          <a:p>
            <a:pPr eaLnBrk="1" hangingPunct="1">
              <a:defRPr/>
            </a:pPr>
            <a:r>
              <a:rPr lang="en-US" altLang="en-US" sz="1200" dirty="0" err="1"/>
              <a:t>Deschler</a:t>
            </a:r>
            <a:r>
              <a:rPr lang="en-US" altLang="en-US" sz="1200" dirty="0"/>
              <a:t> B, </a:t>
            </a:r>
            <a:r>
              <a:rPr lang="en-US" altLang="en-US" sz="1200" dirty="0" err="1"/>
              <a:t>Lübbert</a:t>
            </a:r>
            <a:r>
              <a:rPr lang="en-US" altLang="en-US" sz="1200" dirty="0"/>
              <a:t> M. Cancer 2006, 107(9):2099-107.</a:t>
            </a:r>
          </a:p>
          <a:p>
            <a:pPr eaLnBrk="1" hangingPunct="1">
              <a:defRPr/>
            </a:pPr>
            <a:r>
              <a:rPr lang="en-US" altLang="en-US" sz="1200" dirty="0"/>
              <a:t>Sant M, et al. Ann Oncol 2003;14 Suppl 5:v61-118.</a:t>
            </a:r>
          </a:p>
          <a:p>
            <a:pPr eaLnBrk="1" hangingPunct="1">
              <a:defRPr/>
            </a:pPr>
            <a:r>
              <a:rPr lang="en-US" altLang="en-US" sz="1200" dirty="0" err="1"/>
              <a:t>Swerdlow</a:t>
            </a:r>
            <a:r>
              <a:rPr lang="en-US" altLang="en-US" sz="1200" dirty="0"/>
              <a:t> SH, et al. Lyon: IARC Press; 2008.</a:t>
            </a:r>
          </a:p>
          <a:p>
            <a:pPr eaLnBrk="1" hangingPunct="1">
              <a:defRPr/>
            </a:pPr>
            <a:r>
              <a:rPr lang="en-US" altLang="en-US" sz="1200" dirty="0"/>
              <a:t>Arber DA, et al. Blood (2016) 127 (20): 2391–2405.</a:t>
            </a:r>
          </a:p>
          <a:p>
            <a:endParaRPr lang="en-US" dirty="0"/>
          </a:p>
        </p:txBody>
      </p:sp>
      <p:sp>
        <p:nvSpPr>
          <p:cNvPr id="4" name="Slide Number Placeholder 3"/>
          <p:cNvSpPr>
            <a:spLocks noGrp="1"/>
          </p:cNvSpPr>
          <p:nvPr>
            <p:ph type="sldNum" sz="quarter" idx="5"/>
          </p:nvPr>
        </p:nvSpPr>
        <p:spPr/>
        <p:txBody>
          <a:bodyPr/>
          <a:lstStyle/>
          <a:p>
            <a:fld id="{2FBEEF12-E041-EB4B-A177-64F15474043F}" type="slidenum">
              <a:rPr lang="en-US" smtClean="0"/>
              <a:t>19</a:t>
            </a:fld>
            <a:endParaRPr lang="en-US"/>
          </a:p>
        </p:txBody>
      </p:sp>
    </p:spTree>
    <p:extLst>
      <p:ext uri="{BB962C8B-B14F-4D97-AF65-F5344CB8AC3E}">
        <p14:creationId xmlns:p14="http://schemas.microsoft.com/office/powerpoint/2010/main" val="2232740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sz="1200" dirty="0" err="1"/>
              <a:t>Dhoner</a:t>
            </a:r>
            <a:r>
              <a:rPr lang="en-US" altLang="en-US" sz="1200" dirty="0"/>
              <a:t>, Blood 2022, ELN2022</a:t>
            </a:r>
          </a:p>
          <a:p>
            <a:pPr eaLnBrk="1" hangingPunct="1">
              <a:defRPr/>
            </a:pPr>
            <a:r>
              <a:rPr lang="en-US" altLang="en-US" sz="1200" dirty="0"/>
              <a:t>Pallister, C and Watson MS. </a:t>
            </a:r>
            <a:r>
              <a:rPr lang="en-US" altLang="en-US" sz="1200" dirty="0" err="1"/>
              <a:t>Haematology</a:t>
            </a:r>
            <a:r>
              <a:rPr lang="en-US" altLang="en-US" sz="1200" dirty="0"/>
              <a:t>. Scion Publishing 2011.</a:t>
            </a:r>
          </a:p>
          <a:p>
            <a:pPr eaLnBrk="1" hangingPunct="1">
              <a:defRPr/>
            </a:pPr>
            <a:r>
              <a:rPr lang="en-US" altLang="en-US" sz="1200" dirty="0"/>
              <a:t>SEER </a:t>
            </a:r>
            <a:r>
              <a:rPr lang="en-US" altLang="en-US" sz="1200" dirty="0" err="1"/>
              <a:t>Faststats</a:t>
            </a:r>
            <a:r>
              <a:rPr lang="en-US" altLang="en-US" sz="1200" dirty="0"/>
              <a:t>;  Available from: http://seer.cancer.gov/faststats/index.php.</a:t>
            </a:r>
          </a:p>
          <a:p>
            <a:pPr eaLnBrk="1" hangingPunct="1">
              <a:defRPr/>
            </a:pPr>
            <a:r>
              <a:rPr lang="en-US" altLang="en-US" sz="1200" dirty="0" err="1"/>
              <a:t>Döhner</a:t>
            </a:r>
            <a:r>
              <a:rPr lang="en-US" altLang="en-US" sz="1200" dirty="0"/>
              <a:t> H, et al. Blood 2010, Jan 21;115(3):453-74.</a:t>
            </a:r>
          </a:p>
          <a:p>
            <a:pPr eaLnBrk="1" hangingPunct="1">
              <a:defRPr/>
            </a:pPr>
            <a:r>
              <a:rPr lang="en-GB" altLang="en-US" sz="1200" dirty="0"/>
              <a:t>Burnett, A.K., and </a:t>
            </a:r>
            <a:r>
              <a:rPr lang="en-GB" altLang="en-US" sz="1200" dirty="0" err="1"/>
              <a:t>Venditti</a:t>
            </a:r>
            <a:r>
              <a:rPr lang="en-GB" altLang="en-US" sz="1200" dirty="0"/>
              <a:t>, A. Postgraduate Haematology. Oxford: Blackwell Publishing Ltd; 2011.</a:t>
            </a:r>
          </a:p>
          <a:p>
            <a:pPr eaLnBrk="1" hangingPunct="1">
              <a:defRPr/>
            </a:pPr>
            <a:r>
              <a:rPr lang="en-GB" altLang="en-US" sz="1200" dirty="0" err="1"/>
              <a:t>Grimwade</a:t>
            </a:r>
            <a:r>
              <a:rPr lang="en-GB" altLang="en-US" sz="1200" dirty="0"/>
              <a:t> D, Walker H et al.. Blood 1998, Oct 1;92(7):2322-33.</a:t>
            </a:r>
          </a:p>
          <a:p>
            <a:pPr eaLnBrk="1" hangingPunct="1">
              <a:defRPr/>
            </a:pPr>
            <a:r>
              <a:rPr lang="en-GB" altLang="en-US" sz="1200" dirty="0" err="1"/>
              <a:t>Grimwade</a:t>
            </a:r>
            <a:r>
              <a:rPr lang="en-GB" altLang="en-US" sz="1200" dirty="0"/>
              <a:t> D. Blood 2001, Sep 1;98(5):1312-20.</a:t>
            </a:r>
          </a:p>
          <a:p>
            <a:endParaRPr lang="en-US" dirty="0"/>
          </a:p>
        </p:txBody>
      </p:sp>
      <p:sp>
        <p:nvSpPr>
          <p:cNvPr id="4" name="Slide Number Placeholder 3"/>
          <p:cNvSpPr>
            <a:spLocks noGrp="1"/>
          </p:cNvSpPr>
          <p:nvPr>
            <p:ph type="sldNum" sz="quarter" idx="5"/>
          </p:nvPr>
        </p:nvSpPr>
        <p:spPr/>
        <p:txBody>
          <a:bodyPr/>
          <a:lstStyle/>
          <a:p>
            <a:fld id="{2FBEEF12-E041-EB4B-A177-64F15474043F}" type="slidenum">
              <a:rPr lang="en-US" smtClean="0"/>
              <a:t>20</a:t>
            </a:fld>
            <a:endParaRPr lang="en-US"/>
          </a:p>
        </p:txBody>
      </p:sp>
    </p:spTree>
    <p:extLst>
      <p:ext uri="{BB962C8B-B14F-4D97-AF65-F5344CB8AC3E}">
        <p14:creationId xmlns:p14="http://schemas.microsoft.com/office/powerpoint/2010/main" val="1380763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23EA3BE8-8E55-4749-85F4-CF7DFCF6E13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85475A7-8E72-4377-BDB1-F92143DBF6C7}" type="slidenum">
              <a:rPr lang="de-DE" altLang="de-DE" sz="1300" smtClean="0">
                <a:solidFill>
                  <a:srgbClr val="000000"/>
                </a:solidFill>
              </a:rPr>
              <a:pPr>
                <a:spcBef>
                  <a:spcPct val="0"/>
                </a:spcBef>
              </a:pPr>
              <a:t>21</a:t>
            </a:fld>
            <a:endParaRPr lang="de-DE" altLang="de-DE" sz="1300">
              <a:solidFill>
                <a:srgbClr val="000000"/>
              </a:solidFill>
            </a:endParaRPr>
          </a:p>
        </p:txBody>
      </p:sp>
      <p:sp>
        <p:nvSpPr>
          <p:cNvPr id="28675" name="Rectangle 2">
            <a:extLst>
              <a:ext uri="{FF2B5EF4-FFF2-40B4-BE49-F238E27FC236}">
                <a16:creationId xmlns:a16="http://schemas.microsoft.com/office/drawing/2014/main" id="{A12441F8-2955-436F-995A-5CF24E8AFA86}"/>
              </a:ext>
            </a:extLst>
          </p:cNvPr>
          <p:cNvSpPr>
            <a:spLocks noGrp="1" noRot="1" noChangeAspect="1" noChangeArrowheads="1" noTextEdit="1"/>
          </p:cNvSpPr>
          <p:nvPr>
            <p:ph type="sldImg"/>
          </p:nvPr>
        </p:nvSpPr>
        <p:spPr>
          <a:xfrm>
            <a:off x="1127125" y="1147763"/>
            <a:ext cx="4564063" cy="2568575"/>
          </a:xfrm>
          <a:ln/>
        </p:spPr>
      </p:sp>
      <p:sp>
        <p:nvSpPr>
          <p:cNvPr id="28676" name="Notizenplatzhalter 1">
            <a:extLst>
              <a:ext uri="{FF2B5EF4-FFF2-40B4-BE49-F238E27FC236}">
                <a16:creationId xmlns:a16="http://schemas.microsoft.com/office/drawing/2014/main" id="{A424D5F0-3E11-41DF-9C7C-040044DAA1FE}"/>
              </a:ext>
            </a:extLst>
          </p:cNvPr>
          <p:cNvSpPr>
            <a:spLocks noGrp="1"/>
          </p:cNvSpPr>
          <p:nvPr>
            <p:ph type="body"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tx1">
                    <a:lumMod val="50000"/>
                    <a:lumOff val="50000"/>
                  </a:schemeClr>
                </a:solidFill>
              </a:rPr>
              <a:t>Dhoner</a:t>
            </a:r>
            <a:r>
              <a:rPr lang="en-US" sz="1200" dirty="0">
                <a:solidFill>
                  <a:schemeClr val="tx1">
                    <a:lumMod val="50000"/>
                    <a:lumOff val="50000"/>
                  </a:schemeClr>
                </a:solidFill>
              </a:rPr>
              <a:t> Blood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rPr>
              <a:t>Jahn N, </a:t>
            </a:r>
            <a:r>
              <a:rPr lang="en-US" sz="1200" dirty="0" err="1">
                <a:solidFill>
                  <a:schemeClr val="tx1">
                    <a:lumMod val="50000"/>
                    <a:lumOff val="50000"/>
                  </a:schemeClr>
                </a:solidFill>
              </a:rPr>
              <a:t>Panina</a:t>
            </a:r>
            <a:r>
              <a:rPr lang="en-US" sz="1200" dirty="0">
                <a:solidFill>
                  <a:schemeClr val="tx1">
                    <a:lumMod val="50000"/>
                    <a:lumOff val="50000"/>
                  </a:schemeClr>
                </a:solidFill>
              </a:rPr>
              <a:t> E, et al. ASH 2018, </a:t>
            </a:r>
            <a:r>
              <a:rPr lang="en-US" sz="1200" dirty="0" err="1">
                <a:solidFill>
                  <a:schemeClr val="tx1">
                    <a:lumMod val="50000"/>
                    <a:lumOff val="50000"/>
                  </a:schemeClr>
                </a:solidFill>
              </a:rPr>
              <a:t>abstr</a:t>
            </a:r>
            <a:r>
              <a:rPr lang="de-DE" sz="1200" dirty="0">
                <a:solidFill>
                  <a:schemeClr val="tx1">
                    <a:lumMod val="50000"/>
                    <a:lumOff val="50000"/>
                  </a:schemeClr>
                </a:solidFill>
              </a:rPr>
              <a:t> 1534; </a:t>
            </a:r>
            <a:r>
              <a:rPr lang="en-US" sz="1200" dirty="0">
                <a:solidFill>
                  <a:schemeClr val="tx1">
                    <a:lumMod val="50000"/>
                    <a:lumOff val="50000"/>
                  </a:schemeClr>
                </a:solidFill>
              </a:rPr>
              <a:t>*Stone R, et al. N </a:t>
            </a:r>
            <a:r>
              <a:rPr lang="en-US" sz="1200" dirty="0" err="1">
                <a:solidFill>
                  <a:schemeClr val="tx1">
                    <a:lumMod val="50000"/>
                    <a:lumOff val="50000"/>
                  </a:schemeClr>
                </a:solidFill>
              </a:rPr>
              <a:t>Engl</a:t>
            </a:r>
            <a:r>
              <a:rPr lang="en-US" sz="1200" dirty="0">
                <a:solidFill>
                  <a:schemeClr val="tx1">
                    <a:lumMod val="50000"/>
                    <a:lumOff val="50000"/>
                  </a:schemeClr>
                </a:solidFill>
              </a:rPr>
              <a:t> J Med. 2017;377(5):454-64</a:t>
            </a:r>
            <a:r>
              <a:rPr lang="da-DK" sz="1200" kern="0" dirty="0">
                <a:solidFill>
                  <a:schemeClr val="tx1">
                    <a:lumMod val="50000"/>
                    <a:lumOff val="50000"/>
                  </a:schemeClr>
                </a:solidFill>
              </a:rPr>
              <a:t>.</a:t>
            </a:r>
          </a:p>
          <a:p>
            <a:endParaRPr lang="de-DE"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a:extLst>
              <a:ext uri="{FF2B5EF4-FFF2-40B4-BE49-F238E27FC236}">
                <a16:creationId xmlns:a16="http://schemas.microsoft.com/office/drawing/2014/main" id="{D43B0ED0-9402-44D8-975B-39E8F8625EB7}"/>
              </a:ext>
            </a:extLst>
          </p:cNvPr>
          <p:cNvSpPr>
            <a:spLocks noGrp="1" noRot="1" noChangeAspect="1" noChangeArrowheads="1" noTextEdit="1"/>
          </p:cNvSpPr>
          <p:nvPr>
            <p:ph type="sldImg"/>
          </p:nvPr>
        </p:nvSpPr>
        <p:spPr>
          <a:xfrm>
            <a:off x="1255713" y="1477963"/>
            <a:ext cx="4329112" cy="2436812"/>
          </a:xfrm>
          <a:ln/>
        </p:spPr>
      </p:sp>
      <p:sp>
        <p:nvSpPr>
          <p:cNvPr id="30723" name="Foliennummernplatzhalter 3">
            <a:extLst>
              <a:ext uri="{FF2B5EF4-FFF2-40B4-BE49-F238E27FC236}">
                <a16:creationId xmlns:a16="http://schemas.microsoft.com/office/drawing/2014/main" id="{F65EEA53-5F0A-47E9-A01B-8654499FCE4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EA1F341-B19F-4116-A5A6-E1848F3C3468}" type="slidenum">
              <a:rPr lang="de-DE" altLang="en-US" smtClean="0">
                <a:solidFill>
                  <a:srgbClr val="000000"/>
                </a:solidFill>
              </a:rPr>
              <a:pPr>
                <a:spcBef>
                  <a:spcPct val="0"/>
                </a:spcBef>
              </a:pPr>
              <a:t>22</a:t>
            </a:fld>
            <a:endParaRPr lang="de-DE" altLang="en-US">
              <a:solidFill>
                <a:srgbClr val="000000"/>
              </a:solidFill>
            </a:endParaRPr>
          </a:p>
        </p:txBody>
      </p:sp>
      <p:sp>
        <p:nvSpPr>
          <p:cNvPr id="30724" name="Notizenplatzhalter 1">
            <a:extLst>
              <a:ext uri="{FF2B5EF4-FFF2-40B4-BE49-F238E27FC236}">
                <a16:creationId xmlns:a16="http://schemas.microsoft.com/office/drawing/2014/main" id="{30E4D491-8285-41E4-946E-EE2A8C128A00}"/>
              </a:ext>
            </a:extLst>
          </p:cNvPr>
          <p:cNvSpPr>
            <a:spLocks noGrp="1"/>
          </p:cNvSpPr>
          <p:nvPr>
            <p:ph type="body"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ELN22 (</a:t>
            </a:r>
            <a:r>
              <a:rPr lang="en-US" sz="1800" dirty="0" err="1">
                <a:effectLst/>
                <a:latin typeface="Calibri" panose="020F0502020204030204" pitchFamily="34" charset="0"/>
                <a:ea typeface="Calibri" panose="020F0502020204030204" pitchFamily="34" charset="0"/>
                <a:cs typeface="Arial" panose="020B0604020202020204" pitchFamily="34" charset="0"/>
              </a:rPr>
              <a:t>dhoner</a:t>
            </a:r>
            <a:r>
              <a:rPr lang="en-US" sz="1800" dirty="0">
                <a:effectLst/>
                <a:latin typeface="Calibri" panose="020F0502020204030204" pitchFamily="34" charset="0"/>
                <a:ea typeface="Calibri" panose="020F0502020204030204" pitchFamily="34" charset="0"/>
                <a:cs typeface="Arial" panose="020B0604020202020204" pitchFamily="34" charset="0"/>
              </a:rPr>
              <a:t>, blood, 2022)</a:t>
            </a:r>
            <a:endParaRPr lang="de-DE"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lan-slide-master-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265112" y="126208"/>
            <a:ext cx="6923088" cy="40084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65112" y="920751"/>
            <a:ext cx="8421688" cy="35369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1/26/2024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
        <p:nvSpPr>
          <p:cNvPr id="7" name="Rectangle 6"/>
          <p:cNvSpPr/>
          <p:nvPr userDrawn="1"/>
        </p:nvSpPr>
        <p:spPr>
          <a:xfrm>
            <a:off x="7269932" y="0"/>
            <a:ext cx="1874067" cy="6427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l" defTabSz="457200" rtl="0" eaLnBrk="1" latinLnBrk="0" hangingPunct="1">
        <a:spcBef>
          <a:spcPct val="0"/>
        </a:spcBef>
        <a:buNone/>
        <a:defRPr sz="2400" kern="1200">
          <a:solidFill>
            <a:srgbClr val="15244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rgbClr val="152442"/>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rgbClr val="152442"/>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152442"/>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152442"/>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15244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58.xml"/><Relationship Id="rId4"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cancer.org/cancer/acute-myeloid-leukemia/about/what-is-aml.html" TargetMode="External"/><Relationship Id="rId7" Type="http://schemas.openxmlformats.org/officeDocument/2006/relationships/hyperlink" Target="https://www.annalsofoncology.org/article/S0923-7534(20)36079-8/fulltext" TargetMode="External"/><Relationship Id="rId2" Type="http://schemas.openxmlformats.org/officeDocument/2006/relationships/hyperlink" Target="https://media.leukaemiacare.org.uk/wp-content/uploads/Adult-Acute-Myeloid-Leukaemia-AML-Web-Version-1.pdf" TargetMode="External"/><Relationship Id="rId1" Type="http://schemas.openxmlformats.org/officeDocument/2006/relationships/slideLayout" Target="../slideLayouts/slideLayout2.xml"/><Relationship Id="rId6" Type="http://schemas.openxmlformats.org/officeDocument/2006/relationships/hyperlink" Target="https://acuteleuk.org/news-events/" TargetMode="External"/><Relationship Id="rId5" Type="http://schemas.openxmlformats.org/officeDocument/2006/relationships/hyperlink" Target="https://www.cancercenter.com/cancer-types/leukemia/types/acute-myeloid-leukemia" TargetMode="External"/><Relationship Id="rId4" Type="http://schemas.openxmlformats.org/officeDocument/2006/relationships/hyperlink" Target="https://www.lls.org/leukemia/acute-myeloid-leukemia?src1=20032&amp;src2="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media.leukaemiacare.org.uk/wp-content/uploads/Adult-Acute-Lymphoblastic-Leukaemia-ALL-Web-Version.pdf" TargetMode="External"/><Relationship Id="rId7" Type="http://schemas.openxmlformats.org/officeDocument/2006/relationships/hyperlink" Target="https://acuteleuk.org/news-events/" TargetMode="External"/><Relationship Id="rId2" Type="http://schemas.openxmlformats.org/officeDocument/2006/relationships/hyperlink" Target="https://media.leukaemiacare.org.uk/wp-content/uploads/Adult-Acute-Myeloid-Leukaemia-AML-Web-Version-1.pdf" TargetMode="External"/><Relationship Id="rId1" Type="http://schemas.openxmlformats.org/officeDocument/2006/relationships/slideLayout" Target="../slideLayouts/slideLayout2.xml"/><Relationship Id="rId6" Type="http://schemas.openxmlformats.org/officeDocument/2006/relationships/hyperlink" Target="https://www.cancercenter.com/cancer-types/leukemia/types/acute-lymphocytic-leukemia" TargetMode="External"/><Relationship Id="rId5" Type="http://schemas.openxmlformats.org/officeDocument/2006/relationships/hyperlink" Target="https://www.lls.org/leukemia/acute-lymphoblastic-leukemia?src1=20032&amp;src2=" TargetMode="External"/><Relationship Id="rId4" Type="http://schemas.openxmlformats.org/officeDocument/2006/relationships/hyperlink" Target="https://www.cancer.org/cancer/acute-lymphocytic-leukemia.html"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s://rarediseases.info.nih.gov/diseases/diseases-by-category/1/rare-cancers" TargetMode="External"/><Relationship Id="rId7" Type="http://schemas.openxmlformats.org/officeDocument/2006/relationships/hyperlink" Target="https://www.youtube.com/watch?v=FDUNpXuUoKM" TargetMode="External"/><Relationship Id="rId2" Type="http://schemas.openxmlformats.org/officeDocument/2006/relationships/image" Target="../media/image29.png"/><Relationship Id="rId1" Type="http://schemas.openxmlformats.org/officeDocument/2006/relationships/slideLayout" Target="../slideLayouts/slideLayout8.xml"/><Relationship Id="rId6" Type="http://schemas.openxmlformats.org/officeDocument/2006/relationships/hyperlink" Target="https://rarediseases.info.nih.gov/diseases/538/acute-promyelocytic-leukemia" TargetMode="External"/><Relationship Id="rId5" Type="http://schemas.openxmlformats.org/officeDocument/2006/relationships/hyperlink" Target="https://www.verywellhealth.com/what-is-acute-promyelocytic-leukemia-apl-2252053" TargetMode="External"/><Relationship Id="rId4" Type="http://schemas.openxmlformats.org/officeDocument/2006/relationships/hyperlink" Target="https://media.leukaemiacare.org.uk/wp-content/uploads/Acute-Promyelocytic-Leukaemia-APL-Web-Version.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7730-0924-456B-B33D-A43CAFCA5116}"/>
              </a:ext>
            </a:extLst>
          </p:cNvPr>
          <p:cNvSpPr>
            <a:spLocks noGrp="1"/>
          </p:cNvSpPr>
          <p:nvPr>
            <p:ph type="title"/>
          </p:nvPr>
        </p:nvSpPr>
        <p:spPr>
          <a:xfrm>
            <a:off x="628650" y="2885817"/>
            <a:ext cx="7886700" cy="699516"/>
          </a:xfrm>
        </p:spPr>
        <p:txBody>
          <a:bodyPr vert="horz" lIns="91440" tIns="45720" rIns="91440" bIns="45720" rtlCol="0" anchor="b">
            <a:normAutofit/>
          </a:bodyPr>
          <a:lstStyle/>
          <a:p>
            <a:pPr algn="ctr" defTabSz="914400">
              <a:lnSpc>
                <a:spcPct val="90000"/>
              </a:lnSpc>
            </a:pPr>
            <a:r>
              <a:rPr lang="fr-CH" sz="2000" kern="1200" dirty="0">
                <a:solidFill>
                  <a:schemeClr val="tx1"/>
                </a:solidFill>
                <a:latin typeface="+mj-lt"/>
                <a:ea typeface="+mj-ea"/>
                <a:cs typeface="+mj-cs"/>
              </a:rPr>
              <a:t>Acute </a:t>
            </a:r>
            <a:r>
              <a:rPr lang="fr-CH" sz="2000" kern="1200" dirty="0" err="1">
                <a:solidFill>
                  <a:schemeClr val="tx1"/>
                </a:solidFill>
                <a:latin typeface="+mj-lt"/>
                <a:ea typeface="+mj-ea"/>
                <a:cs typeface="+mj-cs"/>
              </a:rPr>
              <a:t>leukemia</a:t>
            </a:r>
            <a:r>
              <a:rPr lang="fr-CH" sz="2000" kern="1200" dirty="0">
                <a:solidFill>
                  <a:schemeClr val="tx1"/>
                </a:solidFill>
                <a:latin typeface="+mj-lt"/>
                <a:ea typeface="+mj-ea"/>
                <a:cs typeface="+mj-cs"/>
              </a:rPr>
              <a:t> </a:t>
            </a:r>
            <a:endParaRPr lang="en-US" sz="2000" kern="1200" dirty="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DEE1D130-D85C-4081-81AF-0BCBE52AAB95}"/>
              </a:ext>
            </a:extLst>
          </p:cNvPr>
          <p:cNvSpPr>
            <a:spLocks noGrp="1"/>
          </p:cNvSpPr>
          <p:nvPr>
            <p:ph type="body" idx="1"/>
          </p:nvPr>
        </p:nvSpPr>
        <p:spPr>
          <a:xfrm>
            <a:off x="628650" y="3585334"/>
            <a:ext cx="7886700" cy="581086"/>
          </a:xfrm>
        </p:spPr>
        <p:txBody>
          <a:bodyPr vert="horz" lIns="91440" tIns="45720" rIns="91440" bIns="45720" rtlCol="0" anchor="t">
            <a:normAutofit fontScale="62500" lnSpcReduction="20000"/>
          </a:bodyPr>
          <a:lstStyle/>
          <a:p>
            <a:pPr algn="ctr" defTabSz="914400">
              <a:lnSpc>
                <a:spcPct val="90000"/>
              </a:lnSpc>
              <a:spcBef>
                <a:spcPts val="1000"/>
              </a:spcBef>
            </a:pPr>
            <a:r>
              <a:rPr lang="en-US" sz="1100" dirty="0">
                <a:solidFill>
                  <a:schemeClr val="tx1"/>
                </a:solidFill>
                <a:latin typeface="+mn-lt"/>
                <a:cs typeface="+mn-cs"/>
              </a:rPr>
              <a:t>Samantha Nier, ALAN Network Director</a:t>
            </a:r>
          </a:p>
          <a:p>
            <a:pPr algn="ctr" defTabSz="914400">
              <a:lnSpc>
                <a:spcPct val="90000"/>
              </a:lnSpc>
              <a:spcBef>
                <a:spcPts val="1000"/>
              </a:spcBef>
            </a:pPr>
            <a:r>
              <a:rPr lang="en-US" sz="1100" dirty="0">
                <a:solidFill>
                  <a:schemeClr val="tx1"/>
                </a:solidFill>
                <a:latin typeface="+mn-lt"/>
                <a:cs typeface="+mn-cs"/>
              </a:rPr>
              <a:t>Reviewed by Dr Giovanni Marconi (January 2024)</a:t>
            </a:r>
          </a:p>
          <a:p>
            <a:pPr algn="ctr" defTabSz="914400">
              <a:lnSpc>
                <a:spcPct val="90000"/>
              </a:lnSpc>
              <a:spcBef>
                <a:spcPts val="1000"/>
              </a:spcBef>
            </a:pPr>
            <a:r>
              <a:rPr lang="en-US" sz="1100" dirty="0">
                <a:solidFill>
                  <a:schemeClr val="tx1"/>
                </a:solidFill>
                <a:latin typeface="+mn-lt"/>
                <a:cs typeface="+mn-cs"/>
              </a:rPr>
              <a:t>www.acuteleuk.org</a:t>
            </a:r>
            <a:endParaRPr lang="en-US" sz="1200" dirty="0">
              <a:ea typeface="+mn-ea"/>
              <a:cs typeface="+mn-cs"/>
            </a:endParaRPr>
          </a:p>
        </p:txBody>
      </p:sp>
      <p:pic>
        <p:nvPicPr>
          <p:cNvPr id="6" name="Picture 6" descr="A picture containing drawing&#10;&#10;Description generated with very high confidence">
            <a:extLst>
              <a:ext uri="{FF2B5EF4-FFF2-40B4-BE49-F238E27FC236}">
                <a16:creationId xmlns:a16="http://schemas.microsoft.com/office/drawing/2014/main" id="{A4DBFF0D-0141-4190-A5BE-D52C98DE443F}"/>
              </a:ext>
            </a:extLst>
          </p:cNvPr>
          <p:cNvPicPr>
            <a:picLocks noChangeAspect="1"/>
          </p:cNvPicPr>
          <p:nvPr/>
        </p:nvPicPr>
        <p:blipFill>
          <a:blip r:embed="rId2"/>
          <a:stretch>
            <a:fillRect/>
          </a:stretch>
        </p:blipFill>
        <p:spPr>
          <a:xfrm>
            <a:off x="1084794" y="233901"/>
            <a:ext cx="6974410" cy="3164639"/>
          </a:xfrm>
          <a:prstGeom prst="rect">
            <a:avLst/>
          </a:prstGeom>
        </p:spPr>
      </p:pic>
    </p:spTree>
    <p:extLst>
      <p:ext uri="{BB962C8B-B14F-4D97-AF65-F5344CB8AC3E}">
        <p14:creationId xmlns:p14="http://schemas.microsoft.com/office/powerpoint/2010/main" val="4274123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2FC7D-A578-4750-97E7-4C4B13CCB078}"/>
              </a:ext>
            </a:extLst>
          </p:cNvPr>
          <p:cNvSpPr>
            <a:spLocks noGrp="1"/>
          </p:cNvSpPr>
          <p:nvPr>
            <p:ph type="title"/>
          </p:nvPr>
        </p:nvSpPr>
        <p:spPr/>
        <p:txBody>
          <a:bodyPr/>
          <a:lstStyle/>
          <a:p>
            <a:r>
              <a:rPr lang="en-US" dirty="0"/>
              <a:t>The blood and bone marrow</a:t>
            </a:r>
          </a:p>
        </p:txBody>
      </p:sp>
      <p:sp>
        <p:nvSpPr>
          <p:cNvPr id="3" name="Content Placeholder 2">
            <a:extLst>
              <a:ext uri="{FF2B5EF4-FFF2-40B4-BE49-F238E27FC236}">
                <a16:creationId xmlns:a16="http://schemas.microsoft.com/office/drawing/2014/main" id="{F6554354-A9E9-4101-AF5F-C68655E2F9DC}"/>
              </a:ext>
            </a:extLst>
          </p:cNvPr>
          <p:cNvSpPr>
            <a:spLocks noGrp="1"/>
          </p:cNvSpPr>
          <p:nvPr>
            <p:ph idx="1"/>
          </p:nvPr>
        </p:nvSpPr>
        <p:spPr>
          <a:xfrm>
            <a:off x="265112" y="722671"/>
            <a:ext cx="8421688" cy="3967316"/>
          </a:xfrm>
        </p:spPr>
        <p:txBody>
          <a:bodyPr>
            <a:noAutofit/>
          </a:bodyPr>
          <a:lstStyle/>
          <a:p>
            <a:pPr marL="0" indent="0" algn="just">
              <a:buNone/>
            </a:pPr>
            <a:r>
              <a:rPr lang="en-US" sz="1200" b="1" dirty="0"/>
              <a:t>How blood cells are formed (cont.)</a:t>
            </a:r>
          </a:p>
          <a:p>
            <a:pPr marL="0" indent="0" algn="just">
              <a:buNone/>
            </a:pPr>
            <a:endParaRPr lang="en-US" sz="1200" dirty="0"/>
          </a:p>
          <a:p>
            <a:pPr algn="just"/>
            <a:r>
              <a:rPr lang="en-US" sz="1100" dirty="0"/>
              <a:t>Blood cell development</a:t>
            </a:r>
          </a:p>
          <a:p>
            <a:pPr marL="0" indent="0" algn="just">
              <a:buNone/>
            </a:pPr>
            <a:r>
              <a:rPr lang="en-US" sz="1100" dirty="0"/>
              <a:t>In the earliest stage of blood cell development, stem cells begin to develop into either the lymphoid cell line or the myeloid cell line. In both cell lines, the stem cells become blasts, which are still immature cells.</a:t>
            </a:r>
          </a:p>
          <a:p>
            <a:pPr lvl="1" algn="just"/>
            <a:r>
              <a:rPr lang="en-US" sz="1100" dirty="0">
                <a:solidFill>
                  <a:srgbClr val="D72240"/>
                </a:solidFill>
              </a:rPr>
              <a:t>Lymphoid cell line</a:t>
            </a:r>
          </a:p>
          <a:p>
            <a:pPr marL="0" indent="0" algn="just">
              <a:buNone/>
            </a:pPr>
            <a:r>
              <a:rPr lang="en-US" sz="1100" dirty="0"/>
              <a:t>	Lymphoid stem cells develop into lymphoblasts, which develop into lymphocytes. Lymphocytes are a type of white blood cell. 	Lymphocytes help fight infection and destroy abnormal cells.</a:t>
            </a:r>
          </a:p>
          <a:p>
            <a:pPr marL="0" indent="0" algn="just">
              <a:buNone/>
            </a:pPr>
            <a:endParaRPr lang="en-US" sz="1100" dirty="0"/>
          </a:p>
          <a:p>
            <a:pPr lvl="1" algn="just"/>
            <a:r>
              <a:rPr lang="en-US" sz="1100" dirty="0">
                <a:solidFill>
                  <a:srgbClr val="D72240"/>
                </a:solidFill>
              </a:rPr>
              <a:t>Myeloid cell line</a:t>
            </a:r>
          </a:p>
          <a:p>
            <a:pPr marL="0" indent="0" algn="just">
              <a:buNone/>
            </a:pPr>
            <a:r>
              <a:rPr lang="en-US" sz="1100" dirty="0"/>
              <a:t>	Myeloid stem cells develop into red blood cells, platelets and other types of white blood cells (neutrophils, eosinophils, 	basophils and monocytes). Red blood cells carry oxygen to all tissues of the body. Platelets form clots in damaged blood 	vessels to stop bleeding.</a:t>
            </a:r>
          </a:p>
          <a:p>
            <a:pPr marL="0" indent="0" algn="just">
              <a:buNone/>
            </a:pPr>
            <a:endParaRPr lang="en-US" sz="1100" dirty="0"/>
          </a:p>
          <a:p>
            <a:pPr marL="0" indent="0" algn="just">
              <a:buNone/>
            </a:pPr>
            <a:r>
              <a:rPr lang="en-US" sz="1100" dirty="0"/>
              <a:t>	Myeloid progenitor cells develop into 2 different types of white blood cells – granulocytes and monocytes. These white blood 	cells destroy bacteria and other foreign invaders and help fight infection.</a:t>
            </a:r>
          </a:p>
        </p:txBody>
      </p:sp>
    </p:spTree>
    <p:extLst>
      <p:ext uri="{BB962C8B-B14F-4D97-AF65-F5344CB8AC3E}">
        <p14:creationId xmlns:p14="http://schemas.microsoft.com/office/powerpoint/2010/main" val="172298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A36C8-F642-4B0E-AA57-BFFEC6DC05B0}"/>
              </a:ext>
            </a:extLst>
          </p:cNvPr>
          <p:cNvSpPr>
            <a:spLocks noGrp="1"/>
          </p:cNvSpPr>
          <p:nvPr>
            <p:ph type="title"/>
          </p:nvPr>
        </p:nvSpPr>
        <p:spPr/>
        <p:txBody>
          <a:bodyPr/>
          <a:lstStyle/>
          <a:p>
            <a:r>
              <a:rPr lang="en-US" dirty="0"/>
              <a:t>The blood and bone marrow</a:t>
            </a:r>
          </a:p>
        </p:txBody>
      </p:sp>
      <p:pic>
        <p:nvPicPr>
          <p:cNvPr id="5" name="Content Placeholder 4">
            <a:extLst>
              <a:ext uri="{FF2B5EF4-FFF2-40B4-BE49-F238E27FC236}">
                <a16:creationId xmlns:a16="http://schemas.microsoft.com/office/drawing/2014/main" id="{97D0DB55-F1BF-4E0B-80BC-0D14F2DFE402}"/>
              </a:ext>
            </a:extLst>
          </p:cNvPr>
          <p:cNvPicPr>
            <a:picLocks noGrp="1" noChangeAspect="1"/>
          </p:cNvPicPr>
          <p:nvPr>
            <p:ph idx="1"/>
          </p:nvPr>
        </p:nvPicPr>
        <p:blipFill>
          <a:blip r:embed="rId2"/>
          <a:stretch>
            <a:fillRect/>
          </a:stretch>
        </p:blipFill>
        <p:spPr>
          <a:xfrm>
            <a:off x="2096429" y="601082"/>
            <a:ext cx="5004383" cy="4245548"/>
          </a:xfrm>
        </p:spPr>
      </p:pic>
      <p:sp>
        <p:nvSpPr>
          <p:cNvPr id="6" name="TextBox 5">
            <a:extLst>
              <a:ext uri="{FF2B5EF4-FFF2-40B4-BE49-F238E27FC236}">
                <a16:creationId xmlns:a16="http://schemas.microsoft.com/office/drawing/2014/main" id="{66C9A546-8DE6-4041-9373-7117B0E59640}"/>
              </a:ext>
            </a:extLst>
          </p:cNvPr>
          <p:cNvSpPr txBox="1"/>
          <p:nvPr/>
        </p:nvSpPr>
        <p:spPr>
          <a:xfrm>
            <a:off x="89210" y="4846630"/>
            <a:ext cx="3382536" cy="261610"/>
          </a:xfrm>
          <a:prstGeom prst="rect">
            <a:avLst/>
          </a:prstGeom>
          <a:noFill/>
        </p:spPr>
        <p:txBody>
          <a:bodyPr wrap="square" rtlCol="0">
            <a:spAutoFit/>
          </a:bodyPr>
          <a:lstStyle/>
          <a:p>
            <a:r>
              <a:rPr lang="fr-FR" sz="1100" dirty="0">
                <a:solidFill>
                  <a:srgbClr val="152442"/>
                </a:solidFill>
                <a:latin typeface="Arial" panose="020B0604020202020204" pitchFamily="34" charset="0"/>
                <a:cs typeface="Arial" panose="020B0604020202020204" pitchFamily="34" charset="0"/>
              </a:rPr>
              <a:t>Source: Canadian Cancer Society</a:t>
            </a:r>
            <a:endParaRPr lang="en-US" sz="1100" dirty="0">
              <a:solidFill>
                <a:srgbClr val="15244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8473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2FC7D-A578-4750-97E7-4C4B13CCB078}"/>
              </a:ext>
            </a:extLst>
          </p:cNvPr>
          <p:cNvSpPr>
            <a:spLocks noGrp="1"/>
          </p:cNvSpPr>
          <p:nvPr>
            <p:ph type="title"/>
          </p:nvPr>
        </p:nvSpPr>
        <p:spPr/>
        <p:txBody>
          <a:bodyPr/>
          <a:lstStyle/>
          <a:p>
            <a:r>
              <a:rPr lang="en-US" dirty="0"/>
              <a:t>The blood and bone marrow</a:t>
            </a:r>
          </a:p>
        </p:txBody>
      </p:sp>
      <p:sp>
        <p:nvSpPr>
          <p:cNvPr id="3" name="Content Placeholder 2">
            <a:extLst>
              <a:ext uri="{FF2B5EF4-FFF2-40B4-BE49-F238E27FC236}">
                <a16:creationId xmlns:a16="http://schemas.microsoft.com/office/drawing/2014/main" id="{F6554354-A9E9-4101-AF5F-C68655E2F9DC}"/>
              </a:ext>
            </a:extLst>
          </p:cNvPr>
          <p:cNvSpPr>
            <a:spLocks noGrp="1"/>
          </p:cNvSpPr>
          <p:nvPr>
            <p:ph idx="1"/>
          </p:nvPr>
        </p:nvSpPr>
        <p:spPr>
          <a:xfrm>
            <a:off x="265112" y="854383"/>
            <a:ext cx="8421688" cy="3835604"/>
          </a:xfrm>
        </p:spPr>
        <p:txBody>
          <a:bodyPr>
            <a:normAutofit/>
          </a:bodyPr>
          <a:lstStyle/>
          <a:p>
            <a:pPr marL="0" indent="0" algn="just">
              <a:buNone/>
            </a:pPr>
            <a:r>
              <a:rPr lang="en-US" sz="1500" b="1" dirty="0"/>
              <a:t>Bone Marrow</a:t>
            </a:r>
          </a:p>
          <a:p>
            <a:pPr marL="0" indent="0" algn="just">
              <a:buNone/>
            </a:pPr>
            <a:r>
              <a:rPr lang="en-US" sz="1200" dirty="0"/>
              <a:t>Bone marrow is the soft, spongy area inside most bones. It makes blood cells.</a:t>
            </a:r>
          </a:p>
          <a:p>
            <a:pPr marL="0" indent="0" algn="just">
              <a:buNone/>
            </a:pPr>
            <a:endParaRPr lang="en-US" sz="1200" dirty="0"/>
          </a:p>
          <a:p>
            <a:pPr marL="0" indent="0" algn="just">
              <a:buNone/>
            </a:pPr>
            <a:r>
              <a:rPr lang="en-US" sz="1200" dirty="0"/>
              <a:t>There are 2 main types of bone marrow – red and yellow. </a:t>
            </a:r>
          </a:p>
          <a:p>
            <a:pPr algn="just">
              <a:buFontTx/>
              <a:buChar char="-"/>
            </a:pPr>
            <a:r>
              <a:rPr lang="en-US" sz="1200" dirty="0"/>
              <a:t>Red bone marrow is where stem cells develop into red blood cells, white blood cells and platelets. </a:t>
            </a:r>
          </a:p>
          <a:p>
            <a:pPr algn="just">
              <a:buFontTx/>
              <a:buChar char="-"/>
            </a:pPr>
            <a:r>
              <a:rPr lang="en-US" sz="1200" dirty="0"/>
              <a:t>Yellow bone marrow stores fatty tissue.</a:t>
            </a:r>
          </a:p>
          <a:p>
            <a:pPr marL="0" indent="0" algn="just">
              <a:buNone/>
            </a:pPr>
            <a:endParaRPr lang="en-US" sz="1200" dirty="0"/>
          </a:p>
          <a:p>
            <a:pPr marL="0" indent="0" algn="just">
              <a:buNone/>
            </a:pPr>
            <a:r>
              <a:rPr lang="en-US" sz="1200" dirty="0"/>
              <a:t>In adults, the bone marrow that makes the most blood cells is found in the hip bones (bones of the pelvis), shoulder bones (scapula), bones of the spine (vertebrae), ribs, breastbone (sternum) and skull.</a:t>
            </a:r>
          </a:p>
        </p:txBody>
      </p:sp>
    </p:spTree>
    <p:extLst>
      <p:ext uri="{BB962C8B-B14F-4D97-AF65-F5344CB8AC3E}">
        <p14:creationId xmlns:p14="http://schemas.microsoft.com/office/powerpoint/2010/main" val="1455479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2365273"/>
            <a:ext cx="7772400" cy="1021556"/>
          </a:xfrm>
        </p:spPr>
        <p:txBody>
          <a:bodyPr/>
          <a:lstStyle/>
          <a:p>
            <a:pPr algn="ctr"/>
            <a:r>
              <a:rPr lang="fr-CH" dirty="0"/>
              <a:t>Acute </a:t>
            </a:r>
            <a:r>
              <a:rPr lang="fr-CH" dirty="0" err="1"/>
              <a:t>myeloid</a:t>
            </a:r>
            <a:r>
              <a:rPr lang="fr-CH" dirty="0"/>
              <a:t> </a:t>
            </a:r>
            <a:r>
              <a:rPr lang="fr-CH" dirty="0" err="1"/>
              <a:t>leukemia</a:t>
            </a:r>
            <a:r>
              <a:rPr lang="fr-CH" dirty="0"/>
              <a:t> </a:t>
            </a:r>
            <a:br>
              <a:rPr lang="fr-CH" dirty="0"/>
            </a:br>
            <a:r>
              <a:rPr lang="fr-CH" dirty="0"/>
              <a:t>(AML)</a:t>
            </a:r>
            <a:endParaRPr lang="en-US" dirty="0"/>
          </a:p>
        </p:txBody>
      </p:sp>
      <p:pic>
        <p:nvPicPr>
          <p:cNvPr id="3" name="Picture 6" descr="A picture containing drawing&#10;&#10;Description generated with very high confidence">
            <a:extLst>
              <a:ext uri="{FF2B5EF4-FFF2-40B4-BE49-F238E27FC236}">
                <a16:creationId xmlns:a16="http://schemas.microsoft.com/office/drawing/2014/main" id="{2725C7E9-088D-44DF-AD07-DCD3EE5C1865}"/>
              </a:ext>
            </a:extLst>
          </p:cNvPr>
          <p:cNvPicPr>
            <a:picLocks noChangeAspect="1"/>
          </p:cNvPicPr>
          <p:nvPr/>
        </p:nvPicPr>
        <p:blipFill>
          <a:blip r:embed="rId2"/>
          <a:stretch>
            <a:fillRect/>
          </a:stretch>
        </p:blipFill>
        <p:spPr>
          <a:xfrm>
            <a:off x="6941083" y="126208"/>
            <a:ext cx="1950505" cy="885042"/>
          </a:xfrm>
          <a:prstGeom prst="rect">
            <a:avLst/>
          </a:prstGeom>
        </p:spPr>
      </p:pic>
    </p:spTree>
    <p:extLst>
      <p:ext uri="{BB962C8B-B14F-4D97-AF65-F5344CB8AC3E}">
        <p14:creationId xmlns:p14="http://schemas.microsoft.com/office/powerpoint/2010/main" val="383886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A0472-B933-4A70-ADE2-7B226EAF5055}"/>
              </a:ext>
            </a:extLst>
          </p:cNvPr>
          <p:cNvSpPr>
            <a:spLocks noGrp="1"/>
          </p:cNvSpPr>
          <p:nvPr>
            <p:ph type="title"/>
          </p:nvPr>
        </p:nvSpPr>
        <p:spPr/>
        <p:txBody>
          <a:bodyPr/>
          <a:lstStyle/>
          <a:p>
            <a:r>
              <a:rPr lang="fr-FR" dirty="0" err="1"/>
              <a:t>What</a:t>
            </a:r>
            <a:r>
              <a:rPr lang="fr-FR" dirty="0"/>
              <a:t> </a:t>
            </a:r>
            <a:r>
              <a:rPr lang="fr-FR" dirty="0" err="1"/>
              <a:t>is</a:t>
            </a:r>
            <a:r>
              <a:rPr lang="fr-FR" dirty="0"/>
              <a:t> AML ?</a:t>
            </a:r>
            <a:endParaRPr lang="en-US" dirty="0"/>
          </a:p>
        </p:txBody>
      </p:sp>
      <p:sp>
        <p:nvSpPr>
          <p:cNvPr id="3" name="Content Placeholder 2">
            <a:extLst>
              <a:ext uri="{FF2B5EF4-FFF2-40B4-BE49-F238E27FC236}">
                <a16:creationId xmlns:a16="http://schemas.microsoft.com/office/drawing/2014/main" id="{9FACBD55-E60A-4256-8115-1E4B9A0D5C14}"/>
              </a:ext>
            </a:extLst>
          </p:cNvPr>
          <p:cNvSpPr>
            <a:spLocks noGrp="1"/>
          </p:cNvSpPr>
          <p:nvPr>
            <p:ph idx="1"/>
          </p:nvPr>
        </p:nvSpPr>
        <p:spPr/>
        <p:txBody>
          <a:bodyPr>
            <a:normAutofit/>
          </a:bodyPr>
          <a:lstStyle/>
          <a:p>
            <a:pPr algn="just"/>
            <a:r>
              <a:rPr lang="en-US" sz="1200" b="0" i="0" dirty="0">
                <a:effectLst/>
                <a:latin typeface="Arial" panose="020B0604020202020204" pitchFamily="34" charset="0"/>
                <a:cs typeface="Arial" panose="020B0604020202020204" pitchFamily="34" charset="0"/>
              </a:rPr>
              <a:t>Acute myelogenous leukemia (AML) is a cancer that starts in blood stem cells. Stem cells are basic cells that develop into different types of cells that have different jobs</a:t>
            </a:r>
          </a:p>
          <a:p>
            <a:pPr marL="0" indent="0" algn="just">
              <a:buNone/>
            </a:pPr>
            <a:r>
              <a:rPr lang="en-US" sz="1100" dirty="0">
                <a:latin typeface="Arial" panose="020B0604020202020204" pitchFamily="34" charset="0"/>
                <a:cs typeface="Arial" panose="020B0604020202020204" pitchFamily="34" charset="0"/>
                <a:sym typeface="Wingdings" panose="05000000000000000000" pitchFamily="2" charset="2"/>
              </a:rPr>
              <a:t>	 It is a </a:t>
            </a:r>
            <a:r>
              <a:rPr lang="en-US" sz="1100" dirty="0">
                <a:solidFill>
                  <a:srgbClr val="D72240"/>
                </a:solidFill>
                <a:latin typeface="Arial" panose="020B0604020202020204" pitchFamily="34" charset="0"/>
                <a:cs typeface="Arial" panose="020B0604020202020204" pitchFamily="34" charset="0"/>
                <a:sym typeface="Wingdings" panose="05000000000000000000" pitchFamily="2" charset="2"/>
              </a:rPr>
              <a:t>clonal malignant disease of myeloid cells</a:t>
            </a:r>
          </a:p>
          <a:p>
            <a:pPr marL="0" indent="0" algn="just">
              <a:buNone/>
            </a:pPr>
            <a:r>
              <a:rPr lang="en-US" sz="1100" b="0" i="0" dirty="0">
                <a:effectLst/>
                <a:latin typeface="Arial" panose="020B0604020202020204" pitchFamily="34" charset="0"/>
                <a:cs typeface="Arial" panose="020B0604020202020204" pitchFamily="34" charset="0"/>
                <a:sym typeface="Wingdings" panose="05000000000000000000" pitchFamily="2" charset="2"/>
              </a:rPr>
              <a:t>	 </a:t>
            </a:r>
            <a:r>
              <a:rPr lang="en-US" sz="1100" b="0" i="0" dirty="0">
                <a:effectLst/>
                <a:latin typeface="Arial" panose="020B0604020202020204" pitchFamily="34" charset="0"/>
                <a:cs typeface="Arial" panose="020B0604020202020204" pitchFamily="34" charset="0"/>
              </a:rPr>
              <a:t>It is called acute because </a:t>
            </a:r>
            <a:r>
              <a:rPr lang="en-US" sz="1100" b="0" i="0" dirty="0">
                <a:solidFill>
                  <a:srgbClr val="D72240"/>
                </a:solidFill>
                <a:effectLst/>
                <a:latin typeface="Arial" panose="020B0604020202020204" pitchFamily="34" charset="0"/>
                <a:cs typeface="Arial" panose="020B0604020202020204" pitchFamily="34" charset="0"/>
              </a:rPr>
              <a:t>it develops quickly</a:t>
            </a:r>
            <a:r>
              <a:rPr lang="en-US" sz="1100" dirty="0">
                <a:solidFill>
                  <a:srgbClr val="D72240"/>
                </a:solidFill>
                <a:latin typeface="Arial" panose="020B0604020202020204" pitchFamily="34" charset="0"/>
                <a:cs typeface="Arial" panose="020B0604020202020204" pitchFamily="34" charset="0"/>
              </a:rPr>
              <a:t> = emergency</a:t>
            </a:r>
            <a:endParaRPr lang="en-US" sz="1100" b="0" i="0" dirty="0">
              <a:solidFill>
                <a:srgbClr val="D72240"/>
              </a:solidFill>
              <a:effectLst/>
              <a:latin typeface="Arial" panose="020B0604020202020204" pitchFamily="34" charset="0"/>
              <a:cs typeface="Arial" panose="020B0604020202020204" pitchFamily="34" charset="0"/>
            </a:endParaRPr>
          </a:p>
          <a:p>
            <a:pPr algn="just"/>
            <a:r>
              <a:rPr lang="en-US" sz="1200" b="0" i="0" dirty="0">
                <a:effectLst/>
                <a:latin typeface="Arial" panose="020B0604020202020204" pitchFamily="34" charset="0"/>
                <a:cs typeface="Arial" panose="020B0604020202020204" pitchFamily="34" charset="0"/>
              </a:rPr>
              <a:t>As the stem cells of the blood develop, they become blast cells (blasts), which are immature blood cells. In leukemia, there is an overproduction of blast cells. These blast cells develop abnormally and don’t develop into mature blood cells. Over time, the blast cells crowd out normal blood cells so that they can’t do their jobs. When leukemia is diagnosed, these blast cells may be called leukemia cells.</a:t>
            </a:r>
          </a:p>
          <a:p>
            <a:pPr algn="just"/>
            <a:r>
              <a:rPr lang="en-US" sz="1200" b="0" i="1" dirty="0">
                <a:effectLst/>
                <a:latin typeface="Arial" panose="020B0604020202020204" pitchFamily="34" charset="0"/>
                <a:cs typeface="Arial" panose="020B0604020202020204" pitchFamily="34" charset="0"/>
              </a:rPr>
              <a:t>Acute myelogenous leukemia is also called acute myeloid leukemia, acute myelocytic leukemia, acute myeloblastic leukemia</a:t>
            </a:r>
            <a:r>
              <a:rPr lang="en-US" sz="1200" i="1" dirty="0">
                <a:latin typeface="Arial" panose="020B0604020202020204" pitchFamily="34" charset="0"/>
                <a:cs typeface="Arial" panose="020B0604020202020204" pitchFamily="34" charset="0"/>
              </a:rPr>
              <a:t> [historically also</a:t>
            </a:r>
            <a:r>
              <a:rPr lang="en-US" sz="1200" b="0" i="1" dirty="0">
                <a:effectLst/>
                <a:latin typeface="Arial" panose="020B0604020202020204" pitchFamily="34" charset="0"/>
                <a:cs typeface="Arial" panose="020B0604020202020204" pitchFamily="34" charset="0"/>
              </a:rPr>
              <a:t> acute granulocytic leukemia or acute non-lymphocytic leukemia (ANLL)].</a:t>
            </a:r>
          </a:p>
          <a:p>
            <a:pPr algn="just"/>
            <a:r>
              <a:rPr lang="en-US" sz="1200" dirty="0">
                <a:latin typeface="Arial" panose="020B0604020202020204" pitchFamily="34" charset="0"/>
                <a:cs typeface="Arial" panose="020B0604020202020204" pitchFamily="34" charset="0"/>
              </a:rPr>
              <a:t>AML is more commonly diagnosed in developed countries</a:t>
            </a:r>
          </a:p>
          <a:p>
            <a:pPr marL="0" indent="0" algn="just">
              <a:buNone/>
            </a:pPr>
            <a:r>
              <a:rPr lang="en-US" sz="1200" b="0" dirty="0">
                <a:effectLst/>
                <a:latin typeface="Arial" panose="020B0604020202020204" pitchFamily="34" charset="0"/>
                <a:cs typeface="Arial" panose="020B0604020202020204" pitchFamily="34" charset="0"/>
                <a:sym typeface="Wingdings" panose="05000000000000000000" pitchFamily="2" charset="2"/>
              </a:rPr>
              <a:t>	 </a:t>
            </a:r>
            <a:r>
              <a:rPr lang="en-US" sz="1100" b="0" dirty="0">
                <a:effectLst/>
                <a:latin typeface="Arial" panose="020B0604020202020204" pitchFamily="34" charset="0"/>
                <a:cs typeface="Arial" panose="020B0604020202020204" pitchFamily="34" charset="0"/>
                <a:sym typeface="Wingdings" panose="05000000000000000000" pitchFamily="2" charset="2"/>
              </a:rPr>
              <a:t>Annual incidence rate in Europe is about 3,62 per 100 000</a:t>
            </a:r>
            <a:endParaRPr lang="en-US" sz="1100" b="0" dirty="0">
              <a:effectLst/>
              <a:latin typeface="Arial" panose="020B0604020202020204" pitchFamily="34" charset="0"/>
              <a:cs typeface="Arial" panose="020B0604020202020204" pitchFamily="34" charset="0"/>
            </a:endParaRPr>
          </a:p>
          <a:p>
            <a:pPr algn="just"/>
            <a:r>
              <a:rPr lang="en-US" sz="1200" b="0" i="0" dirty="0">
                <a:effectLst/>
                <a:latin typeface="Arial" panose="020B0604020202020204" pitchFamily="34" charset="0"/>
                <a:cs typeface="Arial" panose="020B0604020202020204" pitchFamily="34" charset="0"/>
              </a:rPr>
              <a:t>AML is one of the more common types of leukemia in adults (=25% of all leukemias) </a:t>
            </a:r>
          </a:p>
          <a:p>
            <a:pPr lvl="1" algn="just"/>
            <a:r>
              <a:rPr lang="en-US" sz="1050" b="0" i="0" dirty="0">
                <a:effectLst/>
                <a:latin typeface="Arial" panose="020B0604020202020204" pitchFamily="34" charset="0"/>
                <a:cs typeface="Arial" panose="020B0604020202020204" pitchFamily="34" charset="0"/>
              </a:rPr>
              <a:t>It is less common in children.</a:t>
            </a:r>
          </a:p>
          <a:p>
            <a:pPr lvl="1" algn="just"/>
            <a:r>
              <a:rPr lang="en-US" sz="1050" dirty="0">
                <a:latin typeface="Arial" panose="020B0604020202020204" pitchFamily="34" charset="0"/>
                <a:cs typeface="Arial" panose="020B0604020202020204" pitchFamily="34" charset="0"/>
              </a:rPr>
              <a:t>In general risk increases with age</a:t>
            </a:r>
          </a:p>
          <a:p>
            <a:pPr lvl="1" algn="just"/>
            <a:r>
              <a:rPr lang="en-US" sz="1050" b="0" i="0" dirty="0">
                <a:effectLst/>
                <a:latin typeface="Arial" panose="020B0604020202020204" pitchFamily="34" charset="0"/>
                <a:cs typeface="Arial" panose="020B0604020202020204" pitchFamily="34" charset="0"/>
              </a:rPr>
              <a:t>Most common in people over 65 years old</a:t>
            </a:r>
          </a:p>
          <a:p>
            <a:pPr algn="just"/>
            <a:endParaRPr lang="en-US" sz="1200" dirty="0">
              <a:latin typeface="Arial" panose="020B0604020202020204" pitchFamily="34" charset="0"/>
              <a:cs typeface="Arial" panose="020B0604020202020204" pitchFamily="34" charset="0"/>
            </a:endParaRPr>
          </a:p>
          <a:p>
            <a:pPr algn="just"/>
            <a:endParaRPr lang="en-US" sz="1200" b="0" i="0" dirty="0">
              <a:effectLst/>
              <a:latin typeface="Arial" panose="020B0604020202020204" pitchFamily="34" charset="0"/>
              <a:cs typeface="Arial" panose="020B0604020202020204" pitchFamily="34" charset="0"/>
            </a:endParaRPr>
          </a:p>
          <a:p>
            <a:pPr algn="just"/>
            <a:endParaRPr lang="en-US" sz="1200" dirty="0"/>
          </a:p>
        </p:txBody>
      </p:sp>
    </p:spTree>
    <p:extLst>
      <p:ext uri="{BB962C8B-B14F-4D97-AF65-F5344CB8AC3E}">
        <p14:creationId xmlns:p14="http://schemas.microsoft.com/office/powerpoint/2010/main" val="2107435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1524D35-77D4-4C85-A0A2-559909A8CD44}"/>
              </a:ext>
            </a:extLst>
          </p:cNvPr>
          <p:cNvSpPr>
            <a:spLocks noGrp="1"/>
          </p:cNvSpPr>
          <p:nvPr>
            <p:ph type="title"/>
          </p:nvPr>
        </p:nvSpPr>
        <p:spPr>
          <a:xfrm>
            <a:off x="265112" y="126208"/>
            <a:ext cx="6923088" cy="400842"/>
          </a:xfrm>
        </p:spPr>
        <p:txBody>
          <a:bodyPr/>
          <a:lstStyle/>
          <a:p>
            <a:r>
              <a:rPr lang="en-US" dirty="0"/>
              <a:t>Typically,</a:t>
            </a:r>
            <a:r>
              <a:rPr lang="fr-FR" dirty="0"/>
              <a:t> a </a:t>
            </a:r>
            <a:r>
              <a:rPr lang="en-US" dirty="0"/>
              <a:t>disease</a:t>
            </a:r>
            <a:r>
              <a:rPr lang="fr-FR" dirty="0"/>
              <a:t> of the </a:t>
            </a:r>
            <a:r>
              <a:rPr lang="fr-FR" dirty="0" err="1"/>
              <a:t>elderly</a:t>
            </a:r>
            <a:endParaRPr lang="en-US" dirty="0"/>
          </a:p>
        </p:txBody>
      </p:sp>
      <p:pic>
        <p:nvPicPr>
          <p:cNvPr id="4" name="Content Placeholder 6" descr="AMLFigure1.png">
            <a:extLst>
              <a:ext uri="{FF2B5EF4-FFF2-40B4-BE49-F238E27FC236}">
                <a16:creationId xmlns:a16="http://schemas.microsoft.com/office/drawing/2014/main" id="{FD8BDF51-88AA-48C8-B1EF-2FCC6985D3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173" r="-16173"/>
          <a:stretch>
            <a:fillRect/>
          </a:stretch>
        </p:blipFill>
        <p:spPr>
          <a:xfrm>
            <a:off x="818918" y="920751"/>
            <a:ext cx="7314076" cy="3536949"/>
          </a:xfrm>
          <a:prstGeom prst="rect">
            <a:avLst/>
          </a:prstGeom>
          <a:noFill/>
        </p:spPr>
      </p:pic>
    </p:spTree>
    <p:extLst>
      <p:ext uri="{BB962C8B-B14F-4D97-AF65-F5344CB8AC3E}">
        <p14:creationId xmlns:p14="http://schemas.microsoft.com/office/powerpoint/2010/main" val="106178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787DF-8ACE-4821-B7C9-A643131EA830}"/>
              </a:ext>
            </a:extLst>
          </p:cNvPr>
          <p:cNvSpPr>
            <a:spLocks noGrp="1"/>
          </p:cNvSpPr>
          <p:nvPr>
            <p:ph type="title"/>
          </p:nvPr>
        </p:nvSpPr>
        <p:spPr/>
        <p:txBody>
          <a:bodyPr/>
          <a:lstStyle/>
          <a:p>
            <a:r>
              <a:rPr lang="fr-FR" dirty="0" err="1"/>
              <a:t>Clinical</a:t>
            </a:r>
            <a:r>
              <a:rPr lang="fr-FR" dirty="0"/>
              <a:t> </a:t>
            </a:r>
            <a:r>
              <a:rPr lang="fr-FR" dirty="0" err="1"/>
              <a:t>symptoms</a:t>
            </a:r>
            <a:endParaRPr lang="en-US" dirty="0"/>
          </a:p>
        </p:txBody>
      </p:sp>
      <p:sp>
        <p:nvSpPr>
          <p:cNvPr id="3" name="Content Placeholder 2">
            <a:extLst>
              <a:ext uri="{FF2B5EF4-FFF2-40B4-BE49-F238E27FC236}">
                <a16:creationId xmlns:a16="http://schemas.microsoft.com/office/drawing/2014/main" id="{6624BAB3-B3C1-4925-B0F7-6C3C0014596B}"/>
              </a:ext>
            </a:extLst>
          </p:cNvPr>
          <p:cNvSpPr>
            <a:spLocks noGrp="1"/>
          </p:cNvSpPr>
          <p:nvPr>
            <p:ph idx="1"/>
          </p:nvPr>
        </p:nvSpPr>
        <p:spPr>
          <a:xfrm>
            <a:off x="265112" y="920751"/>
            <a:ext cx="8665036" cy="3754488"/>
          </a:xfrm>
        </p:spPr>
        <p:txBody>
          <a:bodyPr>
            <a:normAutofit lnSpcReduction="10000"/>
          </a:bodyPr>
          <a:lstStyle/>
          <a:p>
            <a:pPr>
              <a:lnSpc>
                <a:spcPct val="90000"/>
              </a:lnSpc>
              <a:spcAft>
                <a:spcPct val="0"/>
              </a:spcAft>
            </a:pPr>
            <a:r>
              <a:rPr lang="en-US" altLang="en-US" sz="2000" dirty="0"/>
              <a:t>Loss of appetite or weight loss</a:t>
            </a:r>
          </a:p>
          <a:p>
            <a:pPr>
              <a:lnSpc>
                <a:spcPct val="90000"/>
              </a:lnSpc>
              <a:spcAft>
                <a:spcPct val="0"/>
              </a:spcAft>
            </a:pPr>
            <a:r>
              <a:rPr lang="en-US" altLang="en-US" sz="2000" dirty="0"/>
              <a:t>Mild fever</a:t>
            </a:r>
            <a:endParaRPr lang="en-US" altLang="en-US" sz="3200" dirty="0"/>
          </a:p>
          <a:p>
            <a:pPr>
              <a:lnSpc>
                <a:spcPct val="90000"/>
              </a:lnSpc>
              <a:spcAft>
                <a:spcPct val="0"/>
              </a:spcAft>
            </a:pPr>
            <a:r>
              <a:rPr lang="en-US" altLang="en-US" sz="2000" dirty="0"/>
              <a:t>Symptoms and signs of altered function of blood cells</a:t>
            </a:r>
          </a:p>
          <a:p>
            <a:pPr lvl="1">
              <a:lnSpc>
                <a:spcPct val="90000"/>
              </a:lnSpc>
              <a:buClr>
                <a:srgbClr val="152442"/>
              </a:buClr>
              <a:buFont typeface="Arial" panose="020B0604020202020204" pitchFamily="34" charset="0"/>
              <a:buChar char="•"/>
            </a:pPr>
            <a:r>
              <a:rPr lang="en-US" altLang="en-US" sz="1800" dirty="0"/>
              <a:t>Red blood cells - anemia</a:t>
            </a:r>
          </a:p>
          <a:p>
            <a:pPr lvl="2">
              <a:lnSpc>
                <a:spcPct val="90000"/>
              </a:lnSpc>
              <a:buFont typeface="Arial" panose="020B0604020202020204" pitchFamily="34" charset="0"/>
              <a:buChar char="•"/>
            </a:pPr>
            <a:r>
              <a:rPr lang="en-US" altLang="en-US" sz="1400" dirty="0"/>
              <a:t>Fatigue</a:t>
            </a:r>
          </a:p>
          <a:p>
            <a:pPr lvl="2">
              <a:lnSpc>
                <a:spcPct val="90000"/>
              </a:lnSpc>
              <a:buFont typeface="Arial" panose="020B0604020202020204" pitchFamily="34" charset="0"/>
              <a:buChar char="•"/>
            </a:pPr>
            <a:r>
              <a:rPr lang="en-US" altLang="en-US" sz="1400" dirty="0"/>
              <a:t>Shortness of breath on exertion</a:t>
            </a:r>
          </a:p>
          <a:p>
            <a:pPr lvl="1">
              <a:lnSpc>
                <a:spcPct val="90000"/>
              </a:lnSpc>
              <a:buClr>
                <a:srgbClr val="152442"/>
              </a:buClr>
              <a:buFont typeface="Arial" panose="020B0604020202020204" pitchFamily="34" charset="0"/>
              <a:buChar char="•"/>
            </a:pPr>
            <a:r>
              <a:rPr lang="en-US" altLang="en-US" sz="1800" dirty="0"/>
              <a:t>Platelets – thrombocytopenia</a:t>
            </a:r>
          </a:p>
          <a:p>
            <a:pPr lvl="2">
              <a:lnSpc>
                <a:spcPct val="90000"/>
              </a:lnSpc>
              <a:buFont typeface="Arial" panose="020B0604020202020204" pitchFamily="34" charset="0"/>
              <a:buChar char="•"/>
            </a:pPr>
            <a:r>
              <a:rPr lang="en-US" altLang="en-US" sz="1400" dirty="0"/>
              <a:t>Easy bruising</a:t>
            </a:r>
          </a:p>
          <a:p>
            <a:pPr lvl="2">
              <a:lnSpc>
                <a:spcPct val="90000"/>
              </a:lnSpc>
              <a:buFont typeface="Arial" panose="020B0604020202020204" pitchFamily="34" charset="0"/>
              <a:buChar char="•"/>
            </a:pPr>
            <a:r>
              <a:rPr lang="en-US" altLang="en-US" sz="1400" dirty="0"/>
              <a:t>Petechiae</a:t>
            </a:r>
          </a:p>
          <a:p>
            <a:pPr lvl="2">
              <a:lnSpc>
                <a:spcPct val="90000"/>
              </a:lnSpc>
              <a:buFont typeface="Arial" panose="020B0604020202020204" pitchFamily="34" charset="0"/>
              <a:buChar char="•"/>
            </a:pPr>
            <a:r>
              <a:rPr lang="en-US" altLang="en-US" sz="1400" dirty="0"/>
              <a:t>Bleeding in the nose or from the gums</a:t>
            </a:r>
          </a:p>
          <a:p>
            <a:pPr lvl="2">
              <a:lnSpc>
                <a:spcPct val="90000"/>
              </a:lnSpc>
              <a:buFont typeface="Arial" panose="020B0604020202020204" pitchFamily="34" charset="0"/>
              <a:buChar char="•"/>
            </a:pPr>
            <a:r>
              <a:rPr lang="en-US" altLang="en-US" sz="1400" dirty="0"/>
              <a:t>Prolonged bleeding from minor cuts</a:t>
            </a:r>
          </a:p>
          <a:p>
            <a:pPr lvl="1">
              <a:lnSpc>
                <a:spcPct val="90000"/>
              </a:lnSpc>
              <a:buClr>
                <a:srgbClr val="152442"/>
              </a:buClr>
              <a:buFont typeface="Arial" panose="020B0604020202020204" pitchFamily="34" charset="0"/>
              <a:buChar char="•"/>
            </a:pPr>
            <a:r>
              <a:rPr lang="en-US" altLang="en-US" sz="1800" dirty="0"/>
              <a:t>White blood cells (importantly neutrophils) – leukopenia/neutropenia</a:t>
            </a:r>
          </a:p>
          <a:p>
            <a:pPr lvl="2">
              <a:lnSpc>
                <a:spcPct val="90000"/>
              </a:lnSpc>
              <a:buFont typeface="Arial" panose="020B0604020202020204" pitchFamily="34" charset="0"/>
              <a:buChar char="•"/>
            </a:pPr>
            <a:r>
              <a:rPr lang="en-US" altLang="en-US" sz="1400" dirty="0"/>
              <a:t>Recurrent minor infections or poor healing of minor cuts</a:t>
            </a:r>
          </a:p>
          <a:p>
            <a:pPr lvl="2">
              <a:lnSpc>
                <a:spcPct val="90000"/>
              </a:lnSpc>
              <a:buFont typeface="Arial" panose="020B0604020202020204" pitchFamily="34" charset="0"/>
              <a:buChar char="•"/>
            </a:pPr>
            <a:r>
              <a:rPr lang="en-US" altLang="en-US" sz="1400" dirty="0"/>
              <a:t>Pneumonia</a:t>
            </a:r>
          </a:p>
          <a:p>
            <a:endParaRPr lang="en-US" dirty="0"/>
          </a:p>
        </p:txBody>
      </p:sp>
    </p:spTree>
    <p:extLst>
      <p:ext uri="{BB962C8B-B14F-4D97-AF65-F5344CB8AC3E}">
        <p14:creationId xmlns:p14="http://schemas.microsoft.com/office/powerpoint/2010/main" val="2946687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5006A15-718B-45E9-9B53-403FF87096DF}"/>
              </a:ext>
            </a:extLst>
          </p:cNvPr>
          <p:cNvSpPr>
            <a:spLocks noGrp="1"/>
          </p:cNvSpPr>
          <p:nvPr>
            <p:ph type="title"/>
          </p:nvPr>
        </p:nvSpPr>
        <p:spPr/>
        <p:txBody>
          <a:bodyPr/>
          <a:lstStyle/>
          <a:p>
            <a:r>
              <a:rPr lang="en-US" altLang="en-US" dirty="0"/>
              <a:t>Predisposing Factors</a:t>
            </a:r>
          </a:p>
        </p:txBody>
      </p:sp>
      <p:graphicFrame>
        <p:nvGraphicFramePr>
          <p:cNvPr id="13" name="Group 32">
            <a:extLst>
              <a:ext uri="{FF2B5EF4-FFF2-40B4-BE49-F238E27FC236}">
                <a16:creationId xmlns:a16="http://schemas.microsoft.com/office/drawing/2014/main" id="{5BAC07AF-7FB1-42DD-BDB5-ED25447BF6CC}"/>
              </a:ext>
            </a:extLst>
          </p:cNvPr>
          <p:cNvGraphicFramePr>
            <a:graphicFrameLocks noGrp="1"/>
          </p:cNvGraphicFramePr>
          <p:nvPr>
            <p:extLst>
              <p:ext uri="{D42A27DB-BD31-4B8C-83A1-F6EECF244321}">
                <p14:modId xmlns:p14="http://schemas.microsoft.com/office/powerpoint/2010/main" val="2976822956"/>
              </p:ext>
            </p:extLst>
          </p:nvPr>
        </p:nvGraphicFramePr>
        <p:xfrm>
          <a:off x="494072" y="616063"/>
          <a:ext cx="8342431" cy="3619720"/>
        </p:xfrm>
        <a:graphic>
          <a:graphicData uri="http://schemas.openxmlformats.org/drawingml/2006/table">
            <a:tbl>
              <a:tblPr/>
              <a:tblGrid>
                <a:gridCol w="1587830">
                  <a:extLst>
                    <a:ext uri="{9D8B030D-6E8A-4147-A177-3AD203B41FA5}">
                      <a16:colId xmlns:a16="http://schemas.microsoft.com/office/drawing/2014/main" val="20000"/>
                    </a:ext>
                  </a:extLst>
                </a:gridCol>
                <a:gridCol w="1801796">
                  <a:extLst>
                    <a:ext uri="{9D8B030D-6E8A-4147-A177-3AD203B41FA5}">
                      <a16:colId xmlns:a16="http://schemas.microsoft.com/office/drawing/2014/main" val="20001"/>
                    </a:ext>
                  </a:extLst>
                </a:gridCol>
                <a:gridCol w="2425662">
                  <a:extLst>
                    <a:ext uri="{9D8B030D-6E8A-4147-A177-3AD203B41FA5}">
                      <a16:colId xmlns:a16="http://schemas.microsoft.com/office/drawing/2014/main" val="20002"/>
                    </a:ext>
                  </a:extLst>
                </a:gridCol>
                <a:gridCol w="2527143">
                  <a:extLst>
                    <a:ext uri="{9D8B030D-6E8A-4147-A177-3AD203B41FA5}">
                      <a16:colId xmlns:a16="http://schemas.microsoft.com/office/drawing/2014/main" val="20003"/>
                    </a:ext>
                  </a:extLst>
                </a:gridCol>
              </a:tblGrid>
              <a:tr h="227222">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050" b="1" i="0" u="none" strike="noStrike" cap="none" normalizeH="0" baseline="0" dirty="0">
                          <a:ln>
                            <a:noFill/>
                          </a:ln>
                          <a:solidFill>
                            <a:srgbClr val="152442"/>
                          </a:solidFill>
                          <a:effectLst/>
                          <a:latin typeface="Arial" panose="020B0604020202020204" pitchFamily="34" charset="0"/>
                          <a:cs typeface="Arial" panose="020B0604020202020204" pitchFamily="34" charset="0"/>
                        </a:rPr>
                        <a:t>Antecedent Blood Disorder</a:t>
                      </a:r>
                    </a:p>
                  </a:txBody>
                  <a:tcPr marL="74270" marR="74270"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050" b="1" i="0" u="none" strike="noStrike" cap="none" normalizeH="0" baseline="0" dirty="0">
                          <a:ln>
                            <a:noFill/>
                          </a:ln>
                          <a:solidFill>
                            <a:srgbClr val="152442"/>
                          </a:solidFill>
                          <a:effectLst/>
                          <a:latin typeface="Arial" panose="020B0604020202020204" pitchFamily="34" charset="0"/>
                          <a:cs typeface="Arial" panose="020B0604020202020204" pitchFamily="34" charset="0"/>
                        </a:rPr>
                        <a:t>Environmental Factors &amp; Lifestyle</a:t>
                      </a:r>
                    </a:p>
                  </a:txBody>
                  <a:tcPr marL="74270" marR="74270"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050" b="1" i="0" u="none" strike="noStrike" cap="none" normalizeH="0" baseline="0" dirty="0">
                          <a:ln>
                            <a:noFill/>
                          </a:ln>
                          <a:solidFill>
                            <a:srgbClr val="152442"/>
                          </a:solidFill>
                          <a:effectLst/>
                          <a:latin typeface="Arial" panose="020B0604020202020204" pitchFamily="34" charset="0"/>
                          <a:cs typeface="Arial" panose="020B0604020202020204" pitchFamily="34" charset="0"/>
                        </a:rPr>
                        <a:t>Drugs</a:t>
                      </a:r>
                    </a:p>
                  </a:txBody>
                  <a:tcPr marL="74270" marR="74270"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050" b="1" i="0" u="none" strike="noStrike" cap="none" normalizeH="0" baseline="0" dirty="0">
                          <a:ln>
                            <a:noFill/>
                          </a:ln>
                          <a:solidFill>
                            <a:srgbClr val="152442"/>
                          </a:solidFill>
                          <a:effectLst/>
                          <a:latin typeface="Arial" panose="020B0604020202020204" pitchFamily="34" charset="0"/>
                          <a:cs typeface="Arial" panose="020B0604020202020204" pitchFamily="34" charset="0"/>
                        </a:rPr>
                        <a:t>Genetics</a:t>
                      </a:r>
                    </a:p>
                  </a:txBody>
                  <a:tcPr marL="74270" marR="74270"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0"/>
                  </a:ext>
                </a:extLst>
              </a:tr>
              <a:tr h="269076">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rPr>
                        <a:t>Myelodysplastic syndromes (MDS)</a:t>
                      </a:r>
                    </a:p>
                  </a:txBody>
                  <a:tcPr marL="74270" marR="74270" marT="34300" marB="343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rPr>
                        <a:t>Radiation exposure</a:t>
                      </a:r>
                    </a:p>
                  </a:txBody>
                  <a:tcPr marL="74270" marR="74270"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rPr>
                        <a:t>Alkylating agents (cyclophosphamide, melphalan, nitrogen mustard)</a:t>
                      </a:r>
                    </a:p>
                  </a:txBody>
                  <a:tcPr marL="74270" marR="74270"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rPr>
                        <a:t>Inherited chromosome abnormalities (Down, Patau</a:t>
                      </a:r>
                    </a:p>
                  </a:txBody>
                  <a:tcPr marL="74270" marR="74270"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250559">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rPr>
                        <a:t>Chronic myeloid leukemia</a:t>
                      </a:r>
                    </a:p>
                  </a:txBody>
                  <a:tcPr marL="74270" marR="74270" marT="34300" marB="343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rPr>
                        <a:t>Benzene</a:t>
                      </a:r>
                    </a:p>
                  </a:txBody>
                  <a:tcPr marL="74270" marR="74270"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rPr>
                        <a:t>Topo-II inhibitors (etoposide, teniposide)</a:t>
                      </a:r>
                    </a:p>
                  </a:txBody>
                  <a:tcPr marL="74270" marR="74270"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rPr>
                        <a:t>Germline GATA2 deficiency (Fanconi, </a:t>
                      </a:r>
                      <a:r>
                        <a:rPr kumimoji="0" lang="en-US" sz="1050" b="0" i="0" u="none" strike="noStrike" cap="none" normalizeH="0" baseline="0" dirty="0" err="1">
                          <a:ln>
                            <a:noFill/>
                          </a:ln>
                          <a:solidFill>
                            <a:srgbClr val="152442"/>
                          </a:solidFill>
                          <a:effectLst/>
                          <a:latin typeface="Arial" panose="020B0604020202020204" pitchFamily="34" charset="0"/>
                          <a:cs typeface="Arial" panose="020B0604020202020204" pitchFamily="34" charset="0"/>
                        </a:rPr>
                        <a:t>Shwachmand</a:t>
                      </a:r>
                      <a:r>
                        <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rPr>
                        <a:t>-Diamond, </a:t>
                      </a:r>
                      <a:r>
                        <a:rPr kumimoji="0" lang="en-US" sz="1050" b="0" i="0" u="none" strike="noStrike" cap="none" normalizeH="0" baseline="0" dirty="0" err="1">
                          <a:ln>
                            <a:noFill/>
                          </a:ln>
                          <a:solidFill>
                            <a:srgbClr val="152442"/>
                          </a:solidFill>
                          <a:effectLst/>
                          <a:latin typeface="Arial" panose="020B0604020202020204" pitchFamily="34" charset="0"/>
                          <a:cs typeface="Arial" panose="020B0604020202020204" pitchFamily="34" charset="0"/>
                        </a:rPr>
                        <a:t>Kostmann</a:t>
                      </a:r>
                      <a:r>
                        <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rPr>
                        <a:t>)</a:t>
                      </a:r>
                    </a:p>
                  </a:txBody>
                  <a:tcPr marL="74270" marR="74270"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2"/>
                  </a:ext>
                </a:extLst>
              </a:tr>
              <a:tr h="145063">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rPr>
                        <a:t>Polycythemia vera</a:t>
                      </a:r>
                    </a:p>
                  </a:txBody>
                  <a:tcPr marL="74270" marR="74270" marT="34300" marB="343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rPr>
                        <a:t>Smoking</a:t>
                      </a:r>
                    </a:p>
                  </a:txBody>
                  <a:tcPr marL="74270" marR="74270"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rPr>
                        <a:t>Chloramphenical</a:t>
                      </a:r>
                    </a:p>
                  </a:txBody>
                  <a:tcPr marL="74270" marR="74270"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rPr>
                        <a:t>Bloom syndrome</a:t>
                      </a:r>
                    </a:p>
                  </a:txBody>
                  <a:tcPr marL="74270" marR="74270"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3"/>
                  </a:ext>
                </a:extLst>
              </a:tr>
              <a:tr h="250559">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rPr>
                        <a:t>Essential thrombocythemia</a:t>
                      </a:r>
                    </a:p>
                  </a:txBody>
                  <a:tcPr marL="74270" marR="74270" marT="34300" marB="343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rPr>
                        <a:t>Alcohol use</a:t>
                      </a:r>
                    </a:p>
                  </a:txBody>
                  <a:tcPr marL="74270" marR="74270"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rPr>
                        <a:t>Phenylbutazone</a:t>
                      </a:r>
                    </a:p>
                  </a:txBody>
                  <a:tcPr marL="74270" marR="74270"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it-IT"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rPr>
                        <a:t>Li </a:t>
                      </a:r>
                      <a:r>
                        <a:rPr kumimoji="0" lang="it-IT" sz="1050" b="0" i="0" u="none" strike="noStrike" cap="none" normalizeH="0" baseline="0" dirty="0" err="1">
                          <a:ln>
                            <a:noFill/>
                          </a:ln>
                          <a:solidFill>
                            <a:srgbClr val="152442"/>
                          </a:solidFill>
                          <a:effectLst/>
                          <a:latin typeface="Arial" panose="020B0604020202020204" pitchFamily="34" charset="0"/>
                          <a:cs typeface="Arial" panose="020B0604020202020204" pitchFamily="34" charset="0"/>
                        </a:rPr>
                        <a:t>fraumeni</a:t>
                      </a:r>
                      <a:r>
                        <a:rPr kumimoji="0" lang="it-IT"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rPr>
                        <a:t> (TP53 </a:t>
                      </a:r>
                      <a:r>
                        <a:rPr kumimoji="0" lang="it-IT" sz="1050" b="0" i="0" u="none" strike="noStrike" cap="none" normalizeH="0" baseline="0" dirty="0" err="1">
                          <a:ln>
                            <a:noFill/>
                          </a:ln>
                          <a:solidFill>
                            <a:srgbClr val="152442"/>
                          </a:solidFill>
                          <a:effectLst/>
                          <a:latin typeface="Arial" panose="020B0604020202020204" pitchFamily="34" charset="0"/>
                          <a:cs typeface="Arial" panose="020B0604020202020204" pitchFamily="34" charset="0"/>
                        </a:rPr>
                        <a:t>mutation</a:t>
                      </a:r>
                      <a:r>
                        <a:rPr kumimoji="0" lang="it-IT"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rPr>
                        <a:t>)</a:t>
                      </a:r>
                      <a:endPar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endParaRPr>
                    </a:p>
                  </a:txBody>
                  <a:tcPr marL="74270" marR="74270"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4"/>
                  </a:ext>
                </a:extLst>
              </a:tr>
              <a:tr h="145063">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rPr>
                        <a:t>Myelofibrosis</a:t>
                      </a:r>
                    </a:p>
                  </a:txBody>
                  <a:tcPr marL="74270" marR="74270" marT="34300" marB="343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rPr>
                        <a:t>Dyes</a:t>
                      </a:r>
                    </a:p>
                  </a:txBody>
                  <a:tcPr marL="74270" marR="74270"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rPr>
                        <a:t>Chloroquine</a:t>
                      </a:r>
                    </a:p>
                  </a:txBody>
                  <a:tcPr marL="74270" marR="74270"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it-IT" sz="1050" b="0" i="0" u="none" strike="noStrike" cap="none" normalizeH="0" baseline="0" dirty="0" err="1">
                          <a:ln>
                            <a:noFill/>
                          </a:ln>
                          <a:solidFill>
                            <a:srgbClr val="152442"/>
                          </a:solidFill>
                          <a:effectLst/>
                          <a:latin typeface="Arial" panose="020B0604020202020204" pitchFamily="34" charset="0"/>
                          <a:cs typeface="Arial" panose="020B0604020202020204" pitchFamily="34" charset="0"/>
                        </a:rPr>
                        <a:t>Familial</a:t>
                      </a:r>
                      <a:r>
                        <a:rPr kumimoji="0" lang="it-IT"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rPr>
                        <a:t> </a:t>
                      </a:r>
                      <a:r>
                        <a:rPr kumimoji="0" lang="it-IT" sz="1050" b="0" i="0" u="none" strike="noStrike" cap="none" normalizeH="0" baseline="0" dirty="0" err="1">
                          <a:ln>
                            <a:noFill/>
                          </a:ln>
                          <a:solidFill>
                            <a:srgbClr val="152442"/>
                          </a:solidFill>
                          <a:effectLst/>
                          <a:latin typeface="Arial" panose="020B0604020202020204" pitchFamily="34" charset="0"/>
                          <a:cs typeface="Arial" panose="020B0604020202020204" pitchFamily="34" charset="0"/>
                        </a:rPr>
                        <a:t>platelet</a:t>
                      </a:r>
                      <a:r>
                        <a:rPr kumimoji="0" lang="it-IT"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rPr>
                        <a:t> disorders (RUNX1, ANKRD26, ETV6</a:t>
                      </a:r>
                      <a:endPar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endParaRPr>
                    </a:p>
                  </a:txBody>
                  <a:tcPr marL="74270" marR="74270"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5"/>
                  </a:ext>
                </a:extLst>
              </a:tr>
              <a:tr h="355219">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dirty="0">
                          <a:ln>
                            <a:noFill/>
                          </a:ln>
                          <a:solidFill>
                            <a:srgbClr val="152442"/>
                          </a:solidFill>
                          <a:effectLst/>
                          <a:latin typeface="Arial" panose="020B0604020202020204" pitchFamily="34" charset="0"/>
                          <a:cs typeface="Arial" panose="020B0604020202020204" pitchFamily="34" charset="0"/>
                        </a:rPr>
                        <a:t>Paroxysmal nocturnal hemoglobinuria</a:t>
                      </a:r>
                    </a:p>
                  </a:txBody>
                  <a:tcPr marL="74270" marR="74270" marT="34300" marB="343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rPr>
                        <a:t>Herbicides</a:t>
                      </a:r>
                    </a:p>
                  </a:txBody>
                  <a:tcPr marL="74270" marR="74270"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rPr>
                        <a:t>Methoxypsoralen</a:t>
                      </a:r>
                    </a:p>
                  </a:txBody>
                  <a:tcPr marL="74270" marR="74270"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it-IT" sz="1050" b="0" i="0" u="none" strike="noStrike" cap="none" normalizeH="0" baseline="0" dirty="0" err="1">
                          <a:ln>
                            <a:noFill/>
                          </a:ln>
                          <a:solidFill>
                            <a:srgbClr val="152442"/>
                          </a:solidFill>
                          <a:effectLst/>
                          <a:latin typeface="Arial" panose="020B0604020202020204" pitchFamily="34" charset="0"/>
                          <a:cs typeface="Arial" panose="020B0604020202020204" pitchFamily="34" charset="0"/>
                        </a:rPr>
                        <a:t>Telomeropaties</a:t>
                      </a:r>
                      <a:endPar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endParaRPr>
                    </a:p>
                  </a:txBody>
                  <a:tcPr marL="74270" marR="74270"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6"/>
                  </a:ext>
                </a:extLst>
              </a:tr>
              <a:tr h="145063">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000" b="0" i="0" u="none" strike="noStrike" cap="none" normalizeH="0" baseline="0" dirty="0">
                          <a:ln>
                            <a:noFill/>
                          </a:ln>
                          <a:solidFill>
                            <a:srgbClr val="152442"/>
                          </a:solidFill>
                          <a:effectLst/>
                          <a:latin typeface="Arial" panose="020B0604020202020204" pitchFamily="34" charset="0"/>
                          <a:cs typeface="Arial" panose="020B0604020202020204" pitchFamily="34" charset="0"/>
                        </a:rPr>
                        <a:t>Aplastic anemia</a:t>
                      </a:r>
                    </a:p>
                  </a:txBody>
                  <a:tcPr marL="74270" marR="74270" marT="34300" marB="343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rPr>
                        <a:t>Pesticides</a:t>
                      </a:r>
                    </a:p>
                  </a:txBody>
                  <a:tcPr marL="74270" marR="74270"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it-IT" sz="1050" b="0" i="0" u="none" strike="noStrike" cap="none" normalizeH="0" baseline="0" dirty="0" err="1">
                          <a:ln>
                            <a:noFill/>
                          </a:ln>
                          <a:solidFill>
                            <a:srgbClr val="152442"/>
                          </a:solidFill>
                          <a:effectLst/>
                          <a:latin typeface="Arial" panose="020B0604020202020204" pitchFamily="34" charset="0"/>
                          <a:cs typeface="Arial" panose="020B0604020202020204" pitchFamily="34" charset="0"/>
                        </a:rPr>
                        <a:t>Parp</a:t>
                      </a:r>
                      <a:r>
                        <a:rPr kumimoji="0" lang="it-IT"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rPr>
                        <a:t> </a:t>
                      </a:r>
                      <a:r>
                        <a:rPr kumimoji="0" lang="it-IT" sz="1050" b="0" i="0" u="none" strike="noStrike" cap="none" normalizeH="0" baseline="0" dirty="0" err="1">
                          <a:ln>
                            <a:noFill/>
                          </a:ln>
                          <a:solidFill>
                            <a:srgbClr val="152442"/>
                          </a:solidFill>
                          <a:effectLst/>
                          <a:latin typeface="Arial" panose="020B0604020202020204" pitchFamily="34" charset="0"/>
                          <a:cs typeface="Arial" panose="020B0604020202020204" pitchFamily="34" charset="0"/>
                        </a:rPr>
                        <a:t>inhibitors</a:t>
                      </a:r>
                      <a:endPar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endParaRPr>
                    </a:p>
                  </a:txBody>
                  <a:tcPr marL="74270" marR="74270"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it-IT" sz="1050" b="0" i="0" u="none" strike="noStrike" cap="none" normalizeH="0" baseline="0" dirty="0" err="1">
                          <a:ln>
                            <a:noFill/>
                          </a:ln>
                          <a:solidFill>
                            <a:srgbClr val="152442"/>
                          </a:solidFill>
                          <a:effectLst/>
                          <a:latin typeface="Arial" panose="020B0604020202020204" pitchFamily="34" charset="0"/>
                          <a:cs typeface="Arial" panose="020B0604020202020204" pitchFamily="34" charset="0"/>
                        </a:rPr>
                        <a:t>Ras.opaties</a:t>
                      </a:r>
                      <a:endPar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endParaRPr>
                    </a:p>
                  </a:txBody>
                  <a:tcPr marL="74270" marR="74270"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7"/>
                  </a:ext>
                </a:extLst>
              </a:tr>
              <a:tr h="145063">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endPar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endParaRPr>
                    </a:p>
                  </a:txBody>
                  <a:tcPr marL="74270" marR="74270" marT="34300" marB="343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rPr>
                        <a:t>Obesity</a:t>
                      </a:r>
                    </a:p>
                  </a:txBody>
                  <a:tcPr marL="74270" marR="74270"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endParaRPr>
                    </a:p>
                  </a:txBody>
                  <a:tcPr marL="74270" marR="74270"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050" b="0" i="0" u="none" strike="noStrike" cap="none" normalizeH="0" baseline="0" dirty="0" err="1">
                          <a:ln>
                            <a:noFill/>
                          </a:ln>
                          <a:solidFill>
                            <a:srgbClr val="152442"/>
                          </a:solidFill>
                          <a:effectLst/>
                          <a:latin typeface="Arial" panose="020B0604020202020204" pitchFamily="34" charset="0"/>
                          <a:cs typeface="Arial" panose="020B0604020202020204" pitchFamily="34" charset="0"/>
                        </a:rPr>
                        <a:t>Wiskott</a:t>
                      </a:r>
                      <a:r>
                        <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rPr>
                        <a:t>-Aldrich syndrome</a:t>
                      </a:r>
                    </a:p>
                  </a:txBody>
                  <a:tcPr marL="74270" marR="74270"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8"/>
                  </a:ext>
                </a:extLst>
              </a:tr>
              <a:tr h="145063">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endPar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endParaRPr>
                    </a:p>
                  </a:txBody>
                  <a:tcPr marL="74270" marR="74270" marT="34300" marB="343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endParaRPr>
                    </a:p>
                  </a:txBody>
                  <a:tcPr marL="74270" marR="74270"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endParaRPr>
                    </a:p>
                  </a:txBody>
                  <a:tcPr marL="74270" marR="74270"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rPr>
                        <a:t>Ataxia-</a:t>
                      </a:r>
                      <a:r>
                        <a:rPr kumimoji="0" lang="en-US" sz="1050" b="0" i="0" u="none" strike="noStrike" cap="none" normalizeH="0" baseline="0" dirty="0" err="1">
                          <a:ln>
                            <a:noFill/>
                          </a:ln>
                          <a:solidFill>
                            <a:srgbClr val="152442"/>
                          </a:solidFill>
                          <a:effectLst/>
                          <a:latin typeface="Arial" panose="020B0604020202020204" pitchFamily="34" charset="0"/>
                          <a:cs typeface="Arial" panose="020B0604020202020204" pitchFamily="34" charset="0"/>
                        </a:rPr>
                        <a:t>teleangiectasia</a:t>
                      </a:r>
                      <a:endPar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endParaRPr>
                    </a:p>
                  </a:txBody>
                  <a:tcPr marL="74270" marR="74270"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2261809555"/>
                  </a:ext>
                </a:extLst>
              </a:tr>
              <a:tr h="145063">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endPar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endParaRPr>
                    </a:p>
                  </a:txBody>
                  <a:tcPr marL="74270" marR="74270" marT="34300" marB="343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endParaRPr>
                    </a:p>
                  </a:txBody>
                  <a:tcPr marL="74270" marR="74270"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endParaRPr>
                    </a:p>
                  </a:txBody>
                  <a:tcPr marL="74270" marR="74270"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it-IT" sz="1050" b="0" i="0" u="none" strike="noStrike" cap="none" normalizeH="0" baseline="0" dirty="0" err="1">
                          <a:ln>
                            <a:noFill/>
                          </a:ln>
                          <a:solidFill>
                            <a:srgbClr val="152442"/>
                          </a:solidFill>
                          <a:effectLst/>
                          <a:latin typeface="Arial" panose="020B0604020202020204" pitchFamily="34" charset="0"/>
                          <a:cs typeface="Arial" panose="020B0604020202020204" pitchFamily="34" charset="0"/>
                        </a:rPr>
                        <a:t>Other</a:t>
                      </a:r>
                      <a:r>
                        <a:rPr kumimoji="0" lang="it-IT"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rPr>
                        <a:t> rare </a:t>
                      </a:r>
                      <a:r>
                        <a:rPr kumimoji="0" lang="it-IT" sz="1050" b="0" i="0" u="none" strike="noStrike" cap="none" normalizeH="0" baseline="0" dirty="0" err="1">
                          <a:ln>
                            <a:noFill/>
                          </a:ln>
                          <a:solidFill>
                            <a:srgbClr val="152442"/>
                          </a:solidFill>
                          <a:effectLst/>
                          <a:latin typeface="Arial" panose="020B0604020202020204" pitchFamily="34" charset="0"/>
                          <a:cs typeface="Arial" panose="020B0604020202020204" pitchFamily="34" charset="0"/>
                        </a:rPr>
                        <a:t>inherited</a:t>
                      </a:r>
                      <a:r>
                        <a:rPr kumimoji="0" lang="it-IT"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rPr>
                        <a:t> </a:t>
                      </a:r>
                      <a:r>
                        <a:rPr kumimoji="0" lang="it-IT" sz="1050" b="0" i="0" u="none" strike="noStrike" cap="none" normalizeH="0" baseline="0" dirty="0" err="1">
                          <a:ln>
                            <a:noFill/>
                          </a:ln>
                          <a:solidFill>
                            <a:srgbClr val="152442"/>
                          </a:solidFill>
                          <a:effectLst/>
                          <a:latin typeface="Arial" panose="020B0604020202020204" pitchFamily="34" charset="0"/>
                          <a:cs typeface="Arial" panose="020B0604020202020204" pitchFamily="34" charset="0"/>
                        </a:rPr>
                        <a:t>mutations</a:t>
                      </a:r>
                      <a:r>
                        <a:rPr kumimoji="0" lang="it-IT"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rPr>
                        <a:t> (CBPA, DDX41, SAMD9, SAMD9L)</a:t>
                      </a:r>
                      <a:endParaRPr kumimoji="0" lang="en-US" sz="1050" b="0" i="0" u="none" strike="noStrike" cap="none" normalizeH="0" baseline="0" dirty="0">
                        <a:ln>
                          <a:noFill/>
                        </a:ln>
                        <a:solidFill>
                          <a:srgbClr val="152442"/>
                        </a:solidFill>
                        <a:effectLst/>
                        <a:latin typeface="Arial" panose="020B0604020202020204" pitchFamily="34" charset="0"/>
                        <a:cs typeface="Arial" panose="020B0604020202020204" pitchFamily="34" charset="0"/>
                      </a:endParaRPr>
                    </a:p>
                  </a:txBody>
                  <a:tcPr marL="74270" marR="74270" marT="34300" marB="343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2085990752"/>
                  </a:ext>
                </a:extLst>
              </a:tr>
            </a:tbl>
          </a:graphicData>
        </a:graphic>
      </p:graphicFrame>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5006A15-718B-45E9-9B53-403FF87096DF}"/>
              </a:ext>
            </a:extLst>
          </p:cNvPr>
          <p:cNvSpPr>
            <a:spLocks noGrp="1"/>
          </p:cNvSpPr>
          <p:nvPr>
            <p:ph type="title"/>
          </p:nvPr>
        </p:nvSpPr>
        <p:spPr>
          <a:xfrm>
            <a:off x="265112" y="126208"/>
            <a:ext cx="8383588" cy="400842"/>
          </a:xfrm>
        </p:spPr>
        <p:txBody>
          <a:bodyPr anchor="ctr">
            <a:normAutofit fontScale="90000"/>
          </a:bodyPr>
          <a:lstStyle/>
          <a:p>
            <a:pPr>
              <a:lnSpc>
                <a:spcPct val="90000"/>
              </a:lnSpc>
            </a:pPr>
            <a:r>
              <a:rPr lang="en-US" altLang="en-US" sz="2200" dirty="0"/>
              <a:t>Clinical and genetic features indicating germ-line predisposition testing</a:t>
            </a:r>
          </a:p>
        </p:txBody>
      </p:sp>
      <p:pic>
        <p:nvPicPr>
          <p:cNvPr id="3" name="Picture 2">
            <a:extLst>
              <a:ext uri="{FF2B5EF4-FFF2-40B4-BE49-F238E27FC236}">
                <a16:creationId xmlns:a16="http://schemas.microsoft.com/office/drawing/2014/main" id="{E534E12E-2864-3607-0172-3BDDEBC0B164}"/>
              </a:ext>
            </a:extLst>
          </p:cNvPr>
          <p:cNvPicPr>
            <a:picLocks noChangeAspect="1"/>
          </p:cNvPicPr>
          <p:nvPr/>
        </p:nvPicPr>
        <p:blipFill>
          <a:blip r:embed="rId3"/>
          <a:stretch>
            <a:fillRect/>
          </a:stretch>
        </p:blipFill>
        <p:spPr>
          <a:xfrm>
            <a:off x="1075043" y="803275"/>
            <a:ext cx="6801826" cy="3536949"/>
          </a:xfrm>
          <a:prstGeom prst="rect">
            <a:avLst/>
          </a:prstGeom>
          <a:noFill/>
        </p:spPr>
      </p:pic>
    </p:spTree>
    <p:extLst>
      <p:ext uri="{BB962C8B-B14F-4D97-AF65-F5344CB8AC3E}">
        <p14:creationId xmlns:p14="http://schemas.microsoft.com/office/powerpoint/2010/main" val="1613964379"/>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19D6F77-4448-4BC6-A3B9-31DC5607A878}"/>
              </a:ext>
            </a:extLst>
          </p:cNvPr>
          <p:cNvSpPr>
            <a:spLocks noGrp="1"/>
          </p:cNvSpPr>
          <p:nvPr>
            <p:ph type="title"/>
          </p:nvPr>
        </p:nvSpPr>
        <p:spPr/>
        <p:txBody>
          <a:bodyPr/>
          <a:lstStyle/>
          <a:p>
            <a:pPr eaLnBrk="1" hangingPunct="1">
              <a:defRPr/>
            </a:pPr>
            <a:r>
              <a:rPr lang="en-US" sz="2700" dirty="0">
                <a:latin typeface="+mn-lt"/>
                <a:ea typeface="HelveticaNeueLT Std Blk Ext"/>
                <a:cs typeface="HelveticaNeueLT Std Blk Ext"/>
              </a:rPr>
              <a:t>Nomenclature</a:t>
            </a:r>
          </a:p>
        </p:txBody>
      </p:sp>
      <p:sp>
        <p:nvSpPr>
          <p:cNvPr id="21506" name="Content Placeholder 2">
            <a:extLst>
              <a:ext uri="{FF2B5EF4-FFF2-40B4-BE49-F238E27FC236}">
                <a16:creationId xmlns:a16="http://schemas.microsoft.com/office/drawing/2014/main" id="{13CF06F1-6288-4C9A-8671-C90B2A644B85}"/>
              </a:ext>
            </a:extLst>
          </p:cNvPr>
          <p:cNvSpPr>
            <a:spLocks noGrp="1"/>
          </p:cNvSpPr>
          <p:nvPr>
            <p:ph idx="1"/>
          </p:nvPr>
        </p:nvSpPr>
        <p:spPr>
          <a:xfrm>
            <a:off x="66368" y="541799"/>
            <a:ext cx="7784729" cy="4030765"/>
          </a:xfrm>
        </p:spPr>
        <p:txBody>
          <a:bodyPr>
            <a:normAutofit fontScale="85000" lnSpcReduction="20000"/>
          </a:bodyPr>
          <a:lstStyle/>
          <a:p>
            <a:pPr>
              <a:lnSpc>
                <a:spcPct val="160000"/>
              </a:lnSpc>
              <a:spcAft>
                <a:spcPts val="900"/>
              </a:spcAft>
              <a:buSzPct val="150000"/>
              <a:defRPr/>
            </a:pPr>
            <a:r>
              <a:rPr lang="en-US" sz="1600" dirty="0"/>
              <a:t>Major clinical and pathogenetic distinction</a:t>
            </a:r>
          </a:p>
          <a:p>
            <a:pPr lvl="1">
              <a:lnSpc>
                <a:spcPct val="200000"/>
              </a:lnSpc>
              <a:spcAft>
                <a:spcPct val="0"/>
              </a:spcAft>
              <a:buSzPct val="150000"/>
              <a:defRPr/>
            </a:pPr>
            <a:r>
              <a:rPr lang="en-US" sz="1100" dirty="0"/>
              <a:t>Primary or de novo AML</a:t>
            </a:r>
          </a:p>
          <a:p>
            <a:pPr lvl="1">
              <a:lnSpc>
                <a:spcPct val="200000"/>
              </a:lnSpc>
              <a:spcAft>
                <a:spcPct val="0"/>
              </a:spcAft>
              <a:buSzPct val="150000"/>
              <a:defRPr/>
            </a:pPr>
            <a:r>
              <a:rPr lang="en-US" sz="1100" dirty="0"/>
              <a:t>Secondary  AML</a:t>
            </a:r>
          </a:p>
          <a:p>
            <a:pPr lvl="2">
              <a:lnSpc>
                <a:spcPct val="120000"/>
              </a:lnSpc>
              <a:spcAft>
                <a:spcPct val="0"/>
              </a:spcAft>
              <a:buSzPct val="150000"/>
              <a:buFont typeface="Wingdings" panose="05000000000000000000" pitchFamily="2" charset="2"/>
              <a:buChar char="§"/>
              <a:defRPr/>
            </a:pPr>
            <a:r>
              <a:rPr lang="en-US" sz="900" dirty="0"/>
              <a:t>Secondary to previous therapy (</a:t>
            </a:r>
            <a:r>
              <a:rPr lang="en-US" sz="900" dirty="0" err="1"/>
              <a:t>tAML</a:t>
            </a:r>
            <a:r>
              <a:rPr lang="en-US" sz="900" dirty="0"/>
              <a:t>)</a:t>
            </a:r>
          </a:p>
          <a:p>
            <a:pPr lvl="2">
              <a:lnSpc>
                <a:spcPct val="120000"/>
              </a:lnSpc>
              <a:spcAft>
                <a:spcPct val="0"/>
              </a:spcAft>
              <a:buSzPct val="150000"/>
              <a:buFont typeface="Wingdings" panose="05000000000000000000" pitchFamily="2" charset="2"/>
              <a:buChar char="§"/>
              <a:defRPr/>
            </a:pPr>
            <a:r>
              <a:rPr lang="en-US" sz="900" dirty="0"/>
              <a:t>Secondary to previous hematological disease</a:t>
            </a:r>
          </a:p>
          <a:p>
            <a:pPr lvl="2">
              <a:lnSpc>
                <a:spcPct val="120000"/>
              </a:lnSpc>
              <a:spcAft>
                <a:spcPct val="0"/>
              </a:spcAft>
              <a:buSzPct val="150000"/>
              <a:buFont typeface="Wingdings" panose="05000000000000000000" pitchFamily="2" charset="2"/>
              <a:buChar char="§"/>
              <a:defRPr/>
            </a:pPr>
            <a:r>
              <a:rPr lang="en-US" sz="900" dirty="0"/>
              <a:t>Myeloid neoplasms associated with germline predisposition</a:t>
            </a:r>
          </a:p>
          <a:p>
            <a:pPr>
              <a:lnSpc>
                <a:spcPct val="160000"/>
              </a:lnSpc>
              <a:spcAft>
                <a:spcPts val="900"/>
              </a:spcAft>
              <a:buSzPct val="150000"/>
              <a:defRPr/>
            </a:pPr>
            <a:r>
              <a:rPr lang="en-US" altLang="en-US" sz="1600" dirty="0"/>
              <a:t>WHO Classification</a:t>
            </a:r>
          </a:p>
          <a:p>
            <a:pPr lvl="1">
              <a:lnSpc>
                <a:spcPct val="200000"/>
              </a:lnSpc>
              <a:spcAft>
                <a:spcPct val="0"/>
              </a:spcAft>
              <a:buSzPct val="150000"/>
              <a:defRPr/>
            </a:pPr>
            <a:r>
              <a:rPr lang="en-US" altLang="en-US" sz="1100" dirty="0"/>
              <a:t>Importance of genetics </a:t>
            </a:r>
          </a:p>
          <a:p>
            <a:pPr lvl="1">
              <a:lnSpc>
                <a:spcPct val="200000"/>
              </a:lnSpc>
              <a:spcAft>
                <a:spcPct val="0"/>
              </a:spcAft>
            </a:pPr>
            <a:r>
              <a:rPr lang="en-US" altLang="en-US" sz="1100" dirty="0"/>
              <a:t>AML not otherwise specified (NOS)</a:t>
            </a:r>
          </a:p>
          <a:p>
            <a:pPr lvl="2">
              <a:lnSpc>
                <a:spcPct val="120000"/>
              </a:lnSpc>
              <a:spcAft>
                <a:spcPct val="0"/>
              </a:spcAft>
              <a:buSzPct val="150000"/>
              <a:buFont typeface="Wingdings" panose="05000000000000000000" pitchFamily="2" charset="2"/>
              <a:buChar char="§"/>
              <a:defRPr/>
            </a:pPr>
            <a:r>
              <a:rPr lang="en-US" altLang="en-US" sz="900" dirty="0"/>
              <a:t>AML with minimal differentiation</a:t>
            </a:r>
          </a:p>
          <a:p>
            <a:pPr lvl="2">
              <a:lnSpc>
                <a:spcPct val="120000"/>
              </a:lnSpc>
              <a:spcAft>
                <a:spcPct val="0"/>
              </a:spcAft>
              <a:buSzPct val="150000"/>
              <a:buFont typeface="Wingdings" panose="05000000000000000000" pitchFamily="2" charset="2"/>
              <a:buChar char="§"/>
              <a:defRPr/>
            </a:pPr>
            <a:r>
              <a:rPr lang="en-US" altLang="en-US" sz="900" dirty="0"/>
              <a:t>AML without maturation </a:t>
            </a:r>
          </a:p>
          <a:p>
            <a:pPr lvl="2">
              <a:lnSpc>
                <a:spcPct val="120000"/>
              </a:lnSpc>
              <a:spcAft>
                <a:spcPct val="0"/>
              </a:spcAft>
              <a:buSzPct val="150000"/>
              <a:buFont typeface="Wingdings" panose="05000000000000000000" pitchFamily="2" charset="2"/>
              <a:buChar char="§"/>
              <a:defRPr/>
            </a:pPr>
            <a:r>
              <a:rPr lang="en-US" altLang="en-US" sz="900" dirty="0"/>
              <a:t>AML with maturation </a:t>
            </a:r>
          </a:p>
          <a:p>
            <a:pPr lvl="2">
              <a:lnSpc>
                <a:spcPct val="120000"/>
              </a:lnSpc>
              <a:spcAft>
                <a:spcPct val="0"/>
              </a:spcAft>
              <a:buSzPct val="150000"/>
              <a:buFont typeface="Wingdings" panose="05000000000000000000" pitchFamily="2" charset="2"/>
              <a:buChar char="§"/>
              <a:defRPr/>
            </a:pPr>
            <a:r>
              <a:rPr lang="en-US" altLang="en-US" sz="900" dirty="0"/>
              <a:t>Acute myelomonocytic </a:t>
            </a:r>
            <a:r>
              <a:rPr lang="en-US" altLang="en-US" sz="900" dirty="0" err="1"/>
              <a:t>leukaemia</a:t>
            </a:r>
            <a:r>
              <a:rPr lang="en-US" altLang="en-US" sz="900" dirty="0"/>
              <a:t> </a:t>
            </a:r>
          </a:p>
          <a:p>
            <a:pPr lvl="2">
              <a:lnSpc>
                <a:spcPct val="120000"/>
              </a:lnSpc>
              <a:spcAft>
                <a:spcPct val="0"/>
              </a:spcAft>
              <a:buSzPct val="150000"/>
              <a:buFont typeface="Wingdings" panose="05000000000000000000" pitchFamily="2" charset="2"/>
              <a:buChar char="§"/>
              <a:defRPr/>
            </a:pPr>
            <a:r>
              <a:rPr lang="en-US" altLang="en-US" sz="900" dirty="0"/>
              <a:t>Acute monoblastic and monocytic </a:t>
            </a:r>
            <a:r>
              <a:rPr lang="en-US" altLang="en-US" sz="900" dirty="0" err="1"/>
              <a:t>leukaemia</a:t>
            </a:r>
            <a:r>
              <a:rPr lang="en-US" altLang="en-US" sz="900" dirty="0"/>
              <a:t> </a:t>
            </a:r>
          </a:p>
          <a:p>
            <a:pPr lvl="2">
              <a:lnSpc>
                <a:spcPct val="120000"/>
              </a:lnSpc>
              <a:spcAft>
                <a:spcPct val="0"/>
              </a:spcAft>
              <a:buSzPct val="150000"/>
              <a:buFont typeface="Wingdings" panose="05000000000000000000" pitchFamily="2" charset="2"/>
              <a:buChar char="§"/>
              <a:defRPr/>
            </a:pPr>
            <a:r>
              <a:rPr lang="en-US" altLang="en-US" sz="900" dirty="0"/>
              <a:t>Acute erythroid </a:t>
            </a:r>
            <a:r>
              <a:rPr lang="en-US" altLang="en-US" sz="900" dirty="0" err="1"/>
              <a:t>leukaemia</a:t>
            </a:r>
            <a:r>
              <a:rPr lang="en-US" altLang="en-US" sz="900" dirty="0"/>
              <a:t> </a:t>
            </a:r>
          </a:p>
          <a:p>
            <a:pPr lvl="2">
              <a:lnSpc>
                <a:spcPct val="120000"/>
              </a:lnSpc>
              <a:spcAft>
                <a:spcPct val="0"/>
              </a:spcAft>
              <a:buSzPct val="150000"/>
              <a:buFont typeface="Wingdings" panose="05000000000000000000" pitchFamily="2" charset="2"/>
              <a:buChar char="§"/>
              <a:defRPr/>
            </a:pPr>
            <a:r>
              <a:rPr lang="en-US" altLang="en-US" sz="900" dirty="0"/>
              <a:t>Acute </a:t>
            </a:r>
            <a:r>
              <a:rPr lang="en-US" altLang="en-US" sz="900" dirty="0" err="1"/>
              <a:t>megakaryoblastic</a:t>
            </a:r>
            <a:r>
              <a:rPr lang="en-US" altLang="en-US" sz="900" dirty="0"/>
              <a:t> </a:t>
            </a:r>
            <a:r>
              <a:rPr lang="en-US" altLang="en-US" sz="900" dirty="0" err="1"/>
              <a:t>leukaemia</a:t>
            </a:r>
            <a:endParaRPr lang="en-US" altLang="en-US" sz="900" dirty="0"/>
          </a:p>
          <a:p>
            <a:pPr lvl="2">
              <a:lnSpc>
                <a:spcPct val="120000"/>
              </a:lnSpc>
              <a:spcAft>
                <a:spcPct val="0"/>
              </a:spcAft>
              <a:buSzPct val="150000"/>
              <a:buFont typeface="Wingdings" panose="05000000000000000000" pitchFamily="2" charset="2"/>
              <a:buChar char="§"/>
              <a:defRPr/>
            </a:pPr>
            <a:r>
              <a:rPr lang="en-US" altLang="en-US" sz="900" dirty="0"/>
              <a:t>Acute basophilic </a:t>
            </a:r>
            <a:r>
              <a:rPr lang="en-US" altLang="en-US" sz="900" dirty="0" err="1"/>
              <a:t>leukaemia</a:t>
            </a:r>
            <a:endParaRPr lang="en-US" altLang="en-US" sz="900" dirty="0"/>
          </a:p>
          <a:p>
            <a:pPr lvl="2">
              <a:lnSpc>
                <a:spcPct val="120000"/>
              </a:lnSpc>
              <a:spcAft>
                <a:spcPct val="0"/>
              </a:spcAft>
              <a:buSzPct val="150000"/>
              <a:buFont typeface="Wingdings" panose="05000000000000000000" pitchFamily="2" charset="2"/>
              <a:buChar char="§"/>
              <a:defRPr/>
            </a:pPr>
            <a:r>
              <a:rPr lang="en-US" altLang="en-US" sz="900" dirty="0"/>
              <a:t>Acute </a:t>
            </a:r>
            <a:r>
              <a:rPr lang="en-US" altLang="en-US" sz="900" dirty="0" err="1"/>
              <a:t>panmyelosis</a:t>
            </a:r>
            <a:r>
              <a:rPr lang="en-US" altLang="en-US" sz="900" dirty="0"/>
              <a:t> with myelofibrosis</a:t>
            </a:r>
          </a:p>
          <a:p>
            <a:pPr lvl="1">
              <a:spcAft>
                <a:spcPct val="0"/>
              </a:spcAft>
            </a:pPr>
            <a:r>
              <a:rPr lang="en-US" altLang="en-US" sz="1100" dirty="0"/>
              <a:t>Myeloid sarcoma, Myeloid proliferations related to Down syndrome, </a:t>
            </a:r>
            <a:r>
              <a:rPr lang="en-US" altLang="en-US" sz="1100" dirty="0" err="1"/>
              <a:t>blastic</a:t>
            </a:r>
            <a:r>
              <a:rPr lang="en-US" altLang="en-US" sz="1100" dirty="0"/>
              <a:t> plasmacytoid dendritic cell neoplasm</a:t>
            </a:r>
          </a:p>
          <a:p>
            <a:pPr>
              <a:lnSpc>
                <a:spcPct val="160000"/>
              </a:lnSpc>
              <a:spcAft>
                <a:spcPts val="900"/>
              </a:spcAft>
              <a:buSzPct val="150000"/>
              <a:defRPr/>
            </a:pPr>
            <a:endParaRPr lang="en-US" altLang="en-US" sz="1600" dirty="0"/>
          </a:p>
        </p:txBody>
      </p:sp>
      <p:pic>
        <p:nvPicPr>
          <p:cNvPr id="2" name="Picture 1">
            <a:extLst>
              <a:ext uri="{FF2B5EF4-FFF2-40B4-BE49-F238E27FC236}">
                <a16:creationId xmlns:a16="http://schemas.microsoft.com/office/drawing/2014/main" id="{BE198027-5DA6-45C5-B231-560E0F7425A1}"/>
              </a:ext>
            </a:extLst>
          </p:cNvPr>
          <p:cNvPicPr>
            <a:picLocks noChangeAspect="1"/>
          </p:cNvPicPr>
          <p:nvPr/>
        </p:nvPicPr>
        <p:blipFill>
          <a:blip r:embed="rId3"/>
          <a:stretch>
            <a:fillRect/>
          </a:stretch>
        </p:blipFill>
        <p:spPr>
          <a:xfrm>
            <a:off x="5370389" y="869473"/>
            <a:ext cx="3102559" cy="3260076"/>
          </a:xfrm>
          <a:prstGeom prst="rect">
            <a:avLst/>
          </a:prstGeom>
        </p:spPr>
      </p:pic>
      <p:cxnSp>
        <p:nvCxnSpPr>
          <p:cNvPr id="4" name="Straight Arrow Connector 3">
            <a:extLst>
              <a:ext uri="{FF2B5EF4-FFF2-40B4-BE49-F238E27FC236}">
                <a16:creationId xmlns:a16="http://schemas.microsoft.com/office/drawing/2014/main" id="{B74A7447-7DF0-474F-9BD6-BB5478555C66}"/>
              </a:ext>
            </a:extLst>
          </p:cNvPr>
          <p:cNvCxnSpPr/>
          <p:nvPr/>
        </p:nvCxnSpPr>
        <p:spPr>
          <a:xfrm>
            <a:off x="2499852" y="2352368"/>
            <a:ext cx="2743200" cy="0"/>
          </a:xfrm>
          <a:prstGeom prst="straightConnector1">
            <a:avLst/>
          </a:prstGeom>
          <a:ln>
            <a:solidFill>
              <a:srgbClr val="152442"/>
            </a:solidFill>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altLang="x-none">
                <a:latin typeface="Arial" charset="0"/>
                <a:cs typeface="Arial" charset="0"/>
              </a:rPr>
              <a:t>Agenda</a:t>
            </a:r>
          </a:p>
        </p:txBody>
      </p:sp>
      <p:sp>
        <p:nvSpPr>
          <p:cNvPr id="2" name="Content Placeholder 1">
            <a:extLst>
              <a:ext uri="{FF2B5EF4-FFF2-40B4-BE49-F238E27FC236}">
                <a16:creationId xmlns:a16="http://schemas.microsoft.com/office/drawing/2014/main" id="{249AC310-7EFD-4474-9497-714BF155015F}"/>
              </a:ext>
            </a:extLst>
          </p:cNvPr>
          <p:cNvSpPr>
            <a:spLocks noGrp="1"/>
          </p:cNvSpPr>
          <p:nvPr>
            <p:ph idx="1"/>
          </p:nvPr>
        </p:nvSpPr>
        <p:spPr/>
        <p:txBody>
          <a:bodyPr/>
          <a:lstStyle/>
          <a:p>
            <a:r>
              <a:rPr lang="fr-CH" dirty="0">
                <a:hlinkClick r:id="rId2" action="ppaction://hlinksldjump"/>
              </a:rPr>
              <a:t>What </a:t>
            </a:r>
            <a:r>
              <a:rPr lang="fr-CH" dirty="0" err="1">
                <a:hlinkClick r:id="rId2" action="ppaction://hlinksldjump"/>
              </a:rPr>
              <a:t>is</a:t>
            </a:r>
            <a:r>
              <a:rPr lang="fr-CH" dirty="0">
                <a:hlinkClick r:id="rId2" action="ppaction://hlinksldjump"/>
              </a:rPr>
              <a:t> (acute) </a:t>
            </a:r>
            <a:r>
              <a:rPr lang="fr-CH" dirty="0" err="1">
                <a:hlinkClick r:id="rId2" action="ppaction://hlinksldjump"/>
              </a:rPr>
              <a:t>leukemia</a:t>
            </a:r>
            <a:r>
              <a:rPr lang="fr-CH" dirty="0"/>
              <a:t>	</a:t>
            </a:r>
          </a:p>
          <a:p>
            <a:r>
              <a:rPr lang="fr-CH" dirty="0">
                <a:hlinkClick r:id="rId3" action="ppaction://hlinksldjump"/>
              </a:rPr>
              <a:t>Acute </a:t>
            </a:r>
            <a:r>
              <a:rPr lang="fr-CH" dirty="0" err="1">
                <a:hlinkClick r:id="rId3" action="ppaction://hlinksldjump"/>
              </a:rPr>
              <a:t>Myeloid</a:t>
            </a:r>
            <a:r>
              <a:rPr lang="fr-CH" dirty="0">
                <a:hlinkClick r:id="rId3" action="ppaction://hlinksldjump"/>
              </a:rPr>
              <a:t> Leukemia (AML)</a:t>
            </a:r>
            <a:endParaRPr lang="fr-CH" dirty="0"/>
          </a:p>
          <a:p>
            <a:r>
              <a:rPr lang="fr-CH" dirty="0">
                <a:hlinkClick r:id="rId4" action="ppaction://hlinksldjump"/>
              </a:rPr>
              <a:t>Acute </a:t>
            </a:r>
            <a:r>
              <a:rPr lang="fr-CH" dirty="0" err="1">
                <a:hlinkClick r:id="rId4" action="ppaction://hlinksldjump"/>
              </a:rPr>
              <a:t>Lymphocytic</a:t>
            </a:r>
            <a:r>
              <a:rPr lang="fr-CH" dirty="0">
                <a:hlinkClick r:id="rId4" action="ppaction://hlinksldjump"/>
              </a:rPr>
              <a:t> Leukemia (ALL)</a:t>
            </a:r>
            <a:endParaRPr lang="fr-CH" dirty="0"/>
          </a:p>
          <a:p>
            <a:r>
              <a:rPr lang="fr-FR" dirty="0">
                <a:hlinkClick r:id="rId5" action="ppaction://hlinksldjump"/>
              </a:rPr>
              <a:t>Other types of acute </a:t>
            </a:r>
            <a:r>
              <a:rPr lang="fr-FR" dirty="0" err="1">
                <a:hlinkClick r:id="rId5" action="ppaction://hlinksldjump"/>
              </a:rPr>
              <a:t>leukemia</a:t>
            </a:r>
            <a:endParaRPr lang="fr-CH" dirty="0"/>
          </a:p>
          <a:p>
            <a:endParaRPr lang="fr-CH" dirty="0"/>
          </a:p>
          <a:p>
            <a:pPr marL="0" indent="0">
              <a:buNone/>
            </a:pPr>
            <a:r>
              <a:rPr lang="fr-CH" dirty="0">
                <a:solidFill>
                  <a:srgbClr val="C00000"/>
                </a:solidFill>
              </a:rPr>
              <a:t>Note: </a:t>
            </a:r>
            <a:r>
              <a:rPr lang="fr-CH" dirty="0" err="1">
                <a:solidFill>
                  <a:srgbClr val="C00000"/>
                </a:solidFill>
              </a:rPr>
              <a:t>this</a:t>
            </a:r>
            <a:r>
              <a:rPr lang="fr-CH" dirty="0">
                <a:solidFill>
                  <a:srgbClr val="C00000"/>
                </a:solidFill>
              </a:rPr>
              <a:t> training focusses about acute </a:t>
            </a:r>
            <a:r>
              <a:rPr lang="fr-CH" dirty="0" err="1">
                <a:solidFill>
                  <a:srgbClr val="C00000"/>
                </a:solidFill>
              </a:rPr>
              <a:t>leukemia</a:t>
            </a:r>
            <a:r>
              <a:rPr lang="fr-CH" dirty="0">
                <a:solidFill>
                  <a:srgbClr val="C00000"/>
                </a:solidFill>
              </a:rPr>
              <a:t> in </a:t>
            </a:r>
            <a:r>
              <a:rPr lang="en-US" b="1" dirty="0">
                <a:solidFill>
                  <a:srgbClr val="C00000"/>
                </a:solidFill>
              </a:rPr>
              <a:t>adult</a:t>
            </a:r>
            <a:r>
              <a:rPr lang="fr-CH" b="1" dirty="0">
                <a:solidFill>
                  <a:srgbClr val="C00000"/>
                </a:solidFill>
              </a:rPr>
              <a:t> patients</a:t>
            </a:r>
          </a:p>
          <a:p>
            <a:pPr marL="0" indent="0">
              <a:buNone/>
            </a:pPr>
            <a:endParaRPr lang="en-US" dirty="0"/>
          </a:p>
        </p:txBody>
      </p:sp>
      <p:pic>
        <p:nvPicPr>
          <p:cNvPr id="17" name="Picture 6" descr="A picture containing drawing&#10;&#10;Description generated with very high confidence">
            <a:extLst>
              <a:ext uri="{FF2B5EF4-FFF2-40B4-BE49-F238E27FC236}">
                <a16:creationId xmlns:a16="http://schemas.microsoft.com/office/drawing/2014/main" id="{B2CCAF15-7AEE-4B19-9A02-D979CA4E4DD6}"/>
              </a:ext>
            </a:extLst>
          </p:cNvPr>
          <p:cNvPicPr>
            <a:picLocks noChangeAspect="1"/>
          </p:cNvPicPr>
          <p:nvPr/>
        </p:nvPicPr>
        <p:blipFill>
          <a:blip r:embed="rId6"/>
          <a:stretch>
            <a:fillRect/>
          </a:stretch>
        </p:blipFill>
        <p:spPr>
          <a:xfrm>
            <a:off x="6941083" y="126208"/>
            <a:ext cx="1950505" cy="885042"/>
          </a:xfrm>
          <a:prstGeom prst="rect">
            <a:avLst/>
          </a:prstGeom>
        </p:spPr>
      </p:pic>
    </p:spTree>
    <p:extLst>
      <p:ext uri="{BB962C8B-B14F-4D97-AF65-F5344CB8AC3E}">
        <p14:creationId xmlns:p14="http://schemas.microsoft.com/office/powerpoint/2010/main" val="2427672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CDE3382-100C-4D01-ACE8-3630A120044A}"/>
              </a:ext>
            </a:extLst>
          </p:cNvPr>
          <p:cNvSpPr>
            <a:spLocks noGrp="1"/>
          </p:cNvSpPr>
          <p:nvPr>
            <p:ph type="title"/>
          </p:nvPr>
        </p:nvSpPr>
        <p:spPr/>
        <p:txBody>
          <a:bodyPr/>
          <a:lstStyle/>
          <a:p>
            <a:pPr eaLnBrk="1" hangingPunct="1"/>
            <a:r>
              <a:rPr lang="en-US" altLang="en-US"/>
              <a:t>Prognostic Indicators</a:t>
            </a:r>
          </a:p>
        </p:txBody>
      </p:sp>
      <p:sp>
        <p:nvSpPr>
          <p:cNvPr id="3" name="Content Placeholder 2">
            <a:extLst>
              <a:ext uri="{FF2B5EF4-FFF2-40B4-BE49-F238E27FC236}">
                <a16:creationId xmlns:a16="http://schemas.microsoft.com/office/drawing/2014/main" id="{C1222AEC-4008-413F-9FAC-2BA7FDF66F6C}"/>
              </a:ext>
            </a:extLst>
          </p:cNvPr>
          <p:cNvSpPr>
            <a:spLocks noGrp="1"/>
          </p:cNvSpPr>
          <p:nvPr>
            <p:ph idx="1"/>
          </p:nvPr>
        </p:nvSpPr>
        <p:spPr>
          <a:xfrm>
            <a:off x="25579" y="527050"/>
            <a:ext cx="8776908" cy="4616449"/>
          </a:xfrm>
        </p:spPr>
        <p:txBody>
          <a:bodyPr>
            <a:noAutofit/>
          </a:bodyPr>
          <a:lstStyle/>
          <a:p>
            <a:pPr>
              <a:lnSpc>
                <a:spcPct val="220000"/>
              </a:lnSpc>
              <a:buFont typeface="Arial" panose="020B0604020202020204" pitchFamily="34" charset="0"/>
              <a:buChar char="•"/>
              <a:defRPr/>
            </a:pPr>
            <a:r>
              <a:rPr lang="en-US" sz="1600" b="1" dirty="0"/>
              <a:t>Age </a:t>
            </a:r>
          </a:p>
          <a:p>
            <a:pPr lvl="1">
              <a:lnSpc>
                <a:spcPct val="120000"/>
              </a:lnSpc>
              <a:buClr>
                <a:srgbClr val="152442"/>
              </a:buClr>
              <a:buSzPct val="100000"/>
              <a:defRPr/>
            </a:pPr>
            <a:r>
              <a:rPr lang="en-GB" sz="1100" dirty="0"/>
              <a:t>5-year survival of AML patients &lt;65 years about 40%</a:t>
            </a:r>
          </a:p>
          <a:p>
            <a:pPr lvl="1">
              <a:lnSpc>
                <a:spcPct val="120000"/>
              </a:lnSpc>
              <a:buClr>
                <a:srgbClr val="152442"/>
              </a:buClr>
              <a:buSzPct val="100000"/>
              <a:defRPr/>
            </a:pPr>
            <a:r>
              <a:rPr lang="en-GB" sz="1100" dirty="0"/>
              <a:t>5-year survival of AML patients 65-74 years about 11%</a:t>
            </a:r>
          </a:p>
          <a:p>
            <a:pPr lvl="1">
              <a:lnSpc>
                <a:spcPct val="120000"/>
              </a:lnSpc>
              <a:buClr>
                <a:srgbClr val="152442"/>
              </a:buClr>
              <a:buSzPct val="100000"/>
              <a:defRPr/>
            </a:pPr>
            <a:r>
              <a:rPr lang="en-GB" sz="1100" dirty="0"/>
              <a:t>5-year survival of AML patients &gt;75 years about 1%</a:t>
            </a:r>
          </a:p>
          <a:p>
            <a:pPr>
              <a:lnSpc>
                <a:spcPct val="220000"/>
              </a:lnSpc>
              <a:buClr>
                <a:srgbClr val="152442"/>
              </a:buClr>
              <a:buSzPct val="150000"/>
              <a:buFont typeface="Arial" panose="020B0604020202020204" pitchFamily="34" charset="0"/>
              <a:buChar char="•"/>
              <a:defRPr/>
            </a:pPr>
            <a:r>
              <a:rPr kumimoji="1" lang="en-US" sz="1600" b="1" dirty="0"/>
              <a:t>De novo </a:t>
            </a:r>
            <a:r>
              <a:rPr kumimoji="1" lang="en-US" sz="1600" b="1" i="1" dirty="0" err="1"/>
              <a:t>vs</a:t>
            </a:r>
            <a:r>
              <a:rPr kumimoji="1" lang="en-US" sz="1600" b="1" dirty="0"/>
              <a:t> secondary AML</a:t>
            </a:r>
          </a:p>
          <a:p>
            <a:pPr lvl="1">
              <a:lnSpc>
                <a:spcPct val="120000"/>
              </a:lnSpc>
              <a:buClr>
                <a:srgbClr val="152442"/>
              </a:buClr>
              <a:buSzPct val="100000"/>
              <a:defRPr/>
            </a:pPr>
            <a:r>
              <a:rPr lang="en-US" sz="1100" dirty="0"/>
              <a:t>WBC at presentation</a:t>
            </a:r>
          </a:p>
          <a:p>
            <a:pPr lvl="1">
              <a:lnSpc>
                <a:spcPct val="120000"/>
              </a:lnSpc>
              <a:buClr>
                <a:srgbClr val="152442"/>
              </a:buClr>
              <a:buSzPct val="100000"/>
              <a:defRPr/>
            </a:pPr>
            <a:r>
              <a:rPr lang="en-US" sz="1100" dirty="0"/>
              <a:t>CNS disease</a:t>
            </a:r>
          </a:p>
          <a:p>
            <a:pPr>
              <a:lnSpc>
                <a:spcPct val="220000"/>
              </a:lnSpc>
              <a:buClr>
                <a:srgbClr val="152442"/>
              </a:buClr>
              <a:buSzPct val="150000"/>
              <a:buFont typeface="Arial" panose="020B0604020202020204" pitchFamily="34" charset="0"/>
              <a:buChar char="•"/>
              <a:defRPr/>
            </a:pPr>
            <a:r>
              <a:rPr kumimoji="1" lang="en-US" sz="1600" b="1" dirty="0"/>
              <a:t>Cytogenetics and Mutations</a:t>
            </a:r>
          </a:p>
          <a:p>
            <a:pPr lvl="1">
              <a:lnSpc>
                <a:spcPct val="120000"/>
              </a:lnSpc>
              <a:buClr>
                <a:srgbClr val="152442"/>
              </a:buClr>
              <a:buSzPct val="100000"/>
              <a:defRPr/>
            </a:pPr>
            <a:r>
              <a:rPr lang="en-US" sz="1100" dirty="0"/>
              <a:t>good prognosis: t(15;17), t(8;21), inv(16), NPM1</a:t>
            </a:r>
          </a:p>
          <a:p>
            <a:pPr lvl="1">
              <a:lnSpc>
                <a:spcPct val="120000"/>
              </a:lnSpc>
              <a:buClr>
                <a:srgbClr val="152442"/>
              </a:buClr>
              <a:buSzPct val="100000"/>
              <a:defRPr/>
            </a:pPr>
            <a:r>
              <a:rPr lang="en-US" sz="1100" dirty="0"/>
              <a:t>poor prognosis: -7, del(7q), -5, del(5q), 3q21/3q26 abnormality, complex karyotype, TP53, ASXL1, “</a:t>
            </a:r>
            <a:r>
              <a:rPr lang="en-US" sz="1100" dirty="0" err="1"/>
              <a:t>Myelodisplasia</a:t>
            </a:r>
            <a:r>
              <a:rPr lang="en-US" sz="1100" dirty="0"/>
              <a:t>-like mutations”</a:t>
            </a:r>
          </a:p>
          <a:p>
            <a:pPr>
              <a:lnSpc>
                <a:spcPct val="220000"/>
              </a:lnSpc>
              <a:buClr>
                <a:srgbClr val="152442"/>
              </a:buClr>
              <a:buSzPct val="150000"/>
              <a:buFont typeface="Arial" panose="020B0604020202020204" pitchFamily="34" charset="0"/>
              <a:buChar char="•"/>
              <a:defRPr/>
            </a:pPr>
            <a:r>
              <a:rPr kumimoji="1" lang="en-US" sz="1600" b="1" dirty="0"/>
              <a:t>Treatment response</a:t>
            </a:r>
          </a:p>
          <a:p>
            <a:pPr lvl="2">
              <a:lnSpc>
                <a:spcPct val="120000"/>
              </a:lnSpc>
              <a:buClr>
                <a:schemeClr val="accent3"/>
              </a:buClr>
              <a:buSzPct val="150000"/>
              <a:buFont typeface="Wingdings" pitchFamily="2" charset="2"/>
              <a:buChar char="§"/>
              <a:defRPr/>
            </a:pPr>
            <a:endParaRPr kumimoji="1" lang="en-US" sz="1050" dirty="0"/>
          </a:p>
        </p:txBody>
      </p:sp>
      <p:sp>
        <p:nvSpPr>
          <p:cNvPr id="2" name="Arrow: Right 1">
            <a:extLst>
              <a:ext uri="{FF2B5EF4-FFF2-40B4-BE49-F238E27FC236}">
                <a16:creationId xmlns:a16="http://schemas.microsoft.com/office/drawing/2014/main" id="{7585EA12-E4F1-4759-B14B-3BCA61FE53B8}"/>
              </a:ext>
            </a:extLst>
          </p:cNvPr>
          <p:cNvSpPr/>
          <p:nvPr/>
        </p:nvSpPr>
        <p:spPr>
          <a:xfrm>
            <a:off x="4414033" y="1306473"/>
            <a:ext cx="877529" cy="302342"/>
          </a:xfrm>
          <a:prstGeom prst="rightArrow">
            <a:avLst/>
          </a:prstGeom>
          <a:solidFill>
            <a:srgbClr val="152442"/>
          </a:solidFill>
          <a:ln>
            <a:solidFill>
              <a:srgbClr val="15244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152442"/>
                </a:solidFill>
              </a:ln>
              <a:solidFill>
                <a:srgbClr val="152442"/>
              </a:solidFill>
            </a:endParaRPr>
          </a:p>
        </p:txBody>
      </p:sp>
      <p:sp>
        <p:nvSpPr>
          <p:cNvPr id="4" name="TextBox 3">
            <a:extLst>
              <a:ext uri="{FF2B5EF4-FFF2-40B4-BE49-F238E27FC236}">
                <a16:creationId xmlns:a16="http://schemas.microsoft.com/office/drawing/2014/main" id="{BF182272-9C41-459E-B18F-E4867DBF376E}"/>
              </a:ext>
            </a:extLst>
          </p:cNvPr>
          <p:cNvSpPr txBox="1"/>
          <p:nvPr/>
        </p:nvSpPr>
        <p:spPr>
          <a:xfrm>
            <a:off x="5291562" y="766610"/>
            <a:ext cx="4354461" cy="1516634"/>
          </a:xfrm>
          <a:prstGeom prst="rect">
            <a:avLst/>
          </a:prstGeom>
          <a:noFill/>
        </p:spPr>
        <p:txBody>
          <a:bodyPr wrap="square" rtlCol="0">
            <a:spAutoFit/>
          </a:bodyPr>
          <a:lstStyle/>
          <a:p>
            <a:pPr marL="26194" indent="0">
              <a:lnSpc>
                <a:spcPct val="150000"/>
              </a:lnSpc>
              <a:spcAft>
                <a:spcPct val="0"/>
              </a:spcAft>
              <a:buNone/>
            </a:pPr>
            <a:r>
              <a:rPr lang="en-US" altLang="en-US" sz="1050" b="1" dirty="0">
                <a:solidFill>
                  <a:srgbClr val="152442"/>
                </a:solidFill>
                <a:latin typeface="Arial" panose="020B0604020202020204" pitchFamily="34" charset="0"/>
                <a:cs typeface="Arial" panose="020B0604020202020204" pitchFamily="34" charset="0"/>
              </a:rPr>
              <a:t>Advanced age is a poor prognostic factor</a:t>
            </a:r>
          </a:p>
          <a:p>
            <a:pPr marL="26194" lvl="1" indent="0">
              <a:lnSpc>
                <a:spcPct val="150000"/>
              </a:lnSpc>
              <a:spcAft>
                <a:spcPct val="0"/>
              </a:spcAft>
            </a:pPr>
            <a:r>
              <a:rPr lang="en-US" altLang="en-US" sz="1050" dirty="0">
                <a:solidFill>
                  <a:srgbClr val="152442"/>
                </a:solidFill>
                <a:latin typeface="Arial" panose="020B0604020202020204" pitchFamily="34" charset="0"/>
                <a:cs typeface="Arial" panose="020B0604020202020204" pitchFamily="34" charset="0"/>
              </a:rPr>
              <a:t>-	Reduced ability to tolerate chemotherapy or transplant</a:t>
            </a:r>
          </a:p>
          <a:p>
            <a:pPr marL="26194" lvl="1" indent="0">
              <a:lnSpc>
                <a:spcPct val="150000"/>
              </a:lnSpc>
              <a:spcAft>
                <a:spcPct val="0"/>
              </a:spcAft>
            </a:pPr>
            <a:r>
              <a:rPr lang="en-US" altLang="en-US" sz="1050" dirty="0">
                <a:solidFill>
                  <a:srgbClr val="152442"/>
                </a:solidFill>
                <a:latin typeface="Arial" panose="020B0604020202020204" pitchFamily="34" charset="0"/>
                <a:cs typeface="Arial" panose="020B0604020202020204" pitchFamily="34" charset="0"/>
              </a:rPr>
              <a:t>-	Different disease biology</a:t>
            </a:r>
          </a:p>
          <a:p>
            <a:pPr marL="225029" lvl="3" indent="0">
              <a:lnSpc>
                <a:spcPct val="150000"/>
              </a:lnSpc>
              <a:spcAft>
                <a:spcPct val="0"/>
              </a:spcAft>
            </a:pPr>
            <a:r>
              <a:rPr lang="en-US" altLang="en-US" sz="1050" dirty="0">
                <a:solidFill>
                  <a:srgbClr val="152442"/>
                </a:solidFill>
                <a:latin typeface="Arial" panose="020B0604020202020204" pitchFamily="34" charset="0"/>
                <a:cs typeface="Arial" panose="020B0604020202020204" pitchFamily="34" charset="0"/>
              </a:rPr>
              <a:t>		Frequent adverse cytogenetic profile</a:t>
            </a:r>
          </a:p>
          <a:p>
            <a:pPr marL="225029" lvl="3" indent="0">
              <a:lnSpc>
                <a:spcPct val="150000"/>
              </a:lnSpc>
              <a:spcAft>
                <a:spcPct val="0"/>
              </a:spcAft>
            </a:pPr>
            <a:r>
              <a:rPr lang="en-US" altLang="en-US" sz="1050" dirty="0">
                <a:solidFill>
                  <a:srgbClr val="152442"/>
                </a:solidFill>
                <a:latin typeface="Arial" panose="020B0604020202020204" pitchFamily="34" charset="0"/>
                <a:cs typeface="Arial" panose="020B0604020202020204" pitchFamily="34" charset="0"/>
              </a:rPr>
              <a:t>		Frequent antecedent hematologic disorder</a:t>
            </a:r>
          </a:p>
          <a:p>
            <a:pPr marL="26194" indent="0">
              <a:lnSpc>
                <a:spcPct val="150000"/>
              </a:lnSpc>
              <a:spcAft>
                <a:spcPct val="0"/>
              </a:spcAft>
              <a:buNone/>
            </a:pPr>
            <a:endParaRPr lang="en-US" altLang="en-US" sz="1050" dirty="0">
              <a:solidFill>
                <a:srgbClr val="15244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E92B22E-CC9F-4BA1-8188-F73A8C2AC89A}"/>
              </a:ext>
            </a:extLst>
          </p:cNvPr>
          <p:cNvPicPr>
            <a:picLocks noChangeAspect="1"/>
          </p:cNvPicPr>
          <p:nvPr/>
        </p:nvPicPr>
        <p:blipFill>
          <a:blip r:embed="rId3"/>
          <a:stretch>
            <a:fillRect/>
          </a:stretch>
        </p:blipFill>
        <p:spPr>
          <a:xfrm>
            <a:off x="5577272" y="2071336"/>
            <a:ext cx="3098390" cy="1527876"/>
          </a:xfrm>
          <a:prstGeom prst="rect">
            <a:avLst/>
          </a:prstGeom>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B928F96-8E07-47D5-BA88-148466EB9E97}"/>
              </a:ext>
            </a:extLst>
          </p:cNvPr>
          <p:cNvSpPr>
            <a:spLocks noGrp="1"/>
          </p:cNvSpPr>
          <p:nvPr>
            <p:ph idx="1"/>
          </p:nvPr>
        </p:nvSpPr>
        <p:spPr>
          <a:xfrm>
            <a:off x="265112" y="634181"/>
            <a:ext cx="8421688" cy="3823519"/>
          </a:xfrm>
        </p:spPr>
        <p:txBody>
          <a:bodyPr/>
          <a:lstStyle/>
          <a:p>
            <a:r>
              <a:rPr lang="en-US" sz="1400" dirty="0">
                <a:effectLst/>
                <a:latin typeface="Arial" panose="020B0604020202020204" pitchFamily="34" charset="0"/>
                <a:ea typeface="Calibri" panose="020F0502020204030204" pitchFamily="34" charset="0"/>
                <a:cs typeface="Arial" panose="020B0604020202020204" pitchFamily="34" charset="0"/>
              </a:rPr>
              <a:t>AML is a heterogeneous malignancy characterized by recurrent genetic, epigenetic and metabolic abnormalities. There are at least 50 genes in which mutations have been identified in AML</a:t>
            </a:r>
          </a:p>
          <a:p>
            <a:r>
              <a:rPr lang="en-US" sz="1400" dirty="0">
                <a:latin typeface="Arial" panose="020B0604020202020204" pitchFamily="34" charset="0"/>
                <a:cs typeface="Arial" panose="020B0604020202020204" pitchFamily="34" charset="0"/>
              </a:rPr>
              <a:t>Genomic landscape of AML reveals distinct molecular subgroups informing disease classification and prognosis stratification.  </a:t>
            </a:r>
          </a:p>
          <a:p>
            <a:endParaRPr lang="en-US" sz="14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pic>
        <p:nvPicPr>
          <p:cNvPr id="14" name="Image 7">
            <a:extLst>
              <a:ext uri="{FF2B5EF4-FFF2-40B4-BE49-F238E27FC236}">
                <a16:creationId xmlns:a16="http://schemas.microsoft.com/office/drawing/2014/main" id="{65BAA4D7-566A-4179-9788-51CA63936586}"/>
              </a:ext>
            </a:extLst>
          </p:cNvPr>
          <p:cNvPicPr/>
          <p:nvPr/>
        </p:nvPicPr>
        <p:blipFill>
          <a:blip r:embed="rId3"/>
          <a:stretch>
            <a:fillRect/>
          </a:stretch>
        </p:blipFill>
        <p:spPr>
          <a:xfrm>
            <a:off x="128050" y="1755059"/>
            <a:ext cx="3598606" cy="1979910"/>
          </a:xfrm>
          <a:prstGeom prst="rect">
            <a:avLst/>
          </a:prstGeom>
        </p:spPr>
      </p:pic>
      <p:cxnSp>
        <p:nvCxnSpPr>
          <p:cNvPr id="6" name="Straight Arrow Connector 5">
            <a:extLst>
              <a:ext uri="{FF2B5EF4-FFF2-40B4-BE49-F238E27FC236}">
                <a16:creationId xmlns:a16="http://schemas.microsoft.com/office/drawing/2014/main" id="{AF748751-5589-4916-B350-3852B6A1688C}"/>
              </a:ext>
            </a:extLst>
          </p:cNvPr>
          <p:cNvCxnSpPr/>
          <p:nvPr/>
        </p:nvCxnSpPr>
        <p:spPr>
          <a:xfrm>
            <a:off x="3797710" y="2745014"/>
            <a:ext cx="33921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 name="TextBox 17">
            <a:extLst>
              <a:ext uri="{FF2B5EF4-FFF2-40B4-BE49-F238E27FC236}">
                <a16:creationId xmlns:a16="http://schemas.microsoft.com/office/drawing/2014/main" id="{1D1E40E5-0991-45E8-BE98-8FE11DB9E487}"/>
              </a:ext>
            </a:extLst>
          </p:cNvPr>
          <p:cNvSpPr txBox="1"/>
          <p:nvPr/>
        </p:nvSpPr>
        <p:spPr>
          <a:xfrm>
            <a:off x="4334680" y="3734970"/>
            <a:ext cx="4572000" cy="400110"/>
          </a:xfrm>
          <a:prstGeom prst="rect">
            <a:avLst/>
          </a:prstGeom>
          <a:noFill/>
        </p:spPr>
        <p:txBody>
          <a:bodyPr wrap="square">
            <a:spAutoFit/>
          </a:bodyPr>
          <a:lstStyle/>
          <a:p>
            <a:r>
              <a:rPr lang="en-US" sz="1400" dirty="0">
                <a:solidFill>
                  <a:srgbClr val="152442"/>
                </a:solidFill>
                <a:effectLst/>
                <a:latin typeface="Arial" panose="020B0604020202020204" pitchFamily="34" charset="0"/>
                <a:ea typeface="Calibri" panose="020F0502020204030204" pitchFamily="34" charset="0"/>
                <a:cs typeface="Arial" panose="020B0604020202020204" pitchFamily="34" charset="0"/>
              </a:rPr>
              <a:t>ELN 2022 AML risk stratification by genetics</a:t>
            </a:r>
            <a:r>
              <a:rPr lang="en-US" sz="2000" dirty="0">
                <a:solidFill>
                  <a:srgbClr val="152442"/>
                </a:solidFill>
                <a:effectLst/>
                <a:latin typeface="Arial" panose="020B0604020202020204" pitchFamily="34" charset="0"/>
                <a:ea typeface="Calibri" panose="020F0502020204030204" pitchFamily="34" charset="0"/>
                <a:cs typeface="Arial" panose="020B0604020202020204" pitchFamily="34" charset="0"/>
              </a:rPr>
              <a:t> </a:t>
            </a:r>
            <a:endParaRPr lang="en-US" sz="1400" dirty="0">
              <a:solidFill>
                <a:srgbClr val="152442"/>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06D5429B-BAC2-45C1-BBAA-2AAD581C3559}"/>
              </a:ext>
            </a:extLst>
          </p:cNvPr>
          <p:cNvSpPr txBox="1"/>
          <p:nvPr/>
        </p:nvSpPr>
        <p:spPr>
          <a:xfrm>
            <a:off x="45232" y="3811914"/>
            <a:ext cx="4572000" cy="307777"/>
          </a:xfrm>
          <a:prstGeom prst="rect">
            <a:avLst/>
          </a:prstGeom>
          <a:noFill/>
        </p:spPr>
        <p:txBody>
          <a:bodyPr wrap="square">
            <a:spAutoFit/>
          </a:bodyPr>
          <a:lstStyle/>
          <a:p>
            <a:r>
              <a:rPr lang="en-US" sz="1400" dirty="0">
                <a:solidFill>
                  <a:srgbClr val="152442"/>
                </a:solidFill>
                <a:effectLst/>
                <a:latin typeface="Arial" panose="020B0604020202020204" pitchFamily="34" charset="0"/>
                <a:ea typeface="Calibri" panose="020F0502020204030204" pitchFamily="34" charset="0"/>
                <a:cs typeface="Arial" panose="020B0604020202020204" pitchFamily="34" charset="0"/>
              </a:rPr>
              <a:t>Complicated genetic background</a:t>
            </a:r>
            <a:endParaRPr lang="en-US" sz="1400" dirty="0">
              <a:solidFill>
                <a:srgbClr val="152442"/>
              </a:solidFill>
              <a:latin typeface="Arial" panose="020B0604020202020204" pitchFamily="34" charset="0"/>
              <a:cs typeface="Arial" panose="020B0604020202020204" pitchFamily="34" charset="0"/>
            </a:endParaRPr>
          </a:p>
        </p:txBody>
      </p:sp>
      <p:cxnSp>
        <p:nvCxnSpPr>
          <p:cNvPr id="24" name="Straight Arrow Connector 23">
            <a:extLst>
              <a:ext uri="{FF2B5EF4-FFF2-40B4-BE49-F238E27FC236}">
                <a16:creationId xmlns:a16="http://schemas.microsoft.com/office/drawing/2014/main" id="{6048CE93-FC2E-4623-B420-72D5542CEF29}"/>
              </a:ext>
            </a:extLst>
          </p:cNvPr>
          <p:cNvCxnSpPr/>
          <p:nvPr/>
        </p:nvCxnSpPr>
        <p:spPr>
          <a:xfrm>
            <a:off x="3780503" y="3995936"/>
            <a:ext cx="33921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Title 8">
            <a:extLst>
              <a:ext uri="{FF2B5EF4-FFF2-40B4-BE49-F238E27FC236}">
                <a16:creationId xmlns:a16="http://schemas.microsoft.com/office/drawing/2014/main" id="{C33A3B50-C506-42EA-AE5E-DAA60FAEE7F2}"/>
              </a:ext>
            </a:extLst>
          </p:cNvPr>
          <p:cNvSpPr>
            <a:spLocks noGrp="1"/>
          </p:cNvSpPr>
          <p:nvPr>
            <p:ph type="title"/>
          </p:nvPr>
        </p:nvSpPr>
        <p:spPr/>
        <p:txBody>
          <a:bodyPr/>
          <a:lstStyle/>
          <a:p>
            <a:r>
              <a:rPr lang="en-US" dirty="0"/>
              <a:t>Prognostic genetic markers</a:t>
            </a:r>
          </a:p>
        </p:txBody>
      </p:sp>
      <p:pic>
        <p:nvPicPr>
          <p:cNvPr id="1026" name="Picture 2" descr="Image">
            <a:extLst>
              <a:ext uri="{FF2B5EF4-FFF2-40B4-BE49-F238E27FC236}">
                <a16:creationId xmlns:a16="http://schemas.microsoft.com/office/drawing/2014/main" id="{E7B0034D-40A2-0BC9-B0B4-A9967B59A0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982" r="2223"/>
          <a:stretch/>
        </p:blipFill>
        <p:spPr bwMode="auto">
          <a:xfrm>
            <a:off x="4351887" y="1593949"/>
            <a:ext cx="3598606" cy="22980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699" name="Gerader Verbinder 51">
            <a:extLst>
              <a:ext uri="{FF2B5EF4-FFF2-40B4-BE49-F238E27FC236}">
                <a16:creationId xmlns:a16="http://schemas.microsoft.com/office/drawing/2014/main" id="{6770BE1E-CB14-4A76-AB3A-F4E7631113BB}"/>
              </a:ext>
            </a:extLst>
          </p:cNvPr>
          <p:cNvCxnSpPr>
            <a:cxnSpLocks noChangeShapeType="1"/>
          </p:cNvCxnSpPr>
          <p:nvPr/>
        </p:nvCxnSpPr>
        <p:spPr bwMode="auto">
          <a:xfrm>
            <a:off x="4536281" y="5089922"/>
            <a:ext cx="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4" name="AutoShape 12">
            <a:extLst>
              <a:ext uri="{FF2B5EF4-FFF2-40B4-BE49-F238E27FC236}">
                <a16:creationId xmlns:a16="http://schemas.microsoft.com/office/drawing/2014/main" id="{0AF1CD01-8563-4450-A4D8-D73CBB914712}"/>
              </a:ext>
            </a:extLst>
          </p:cNvPr>
          <p:cNvSpPr>
            <a:spLocks noChangeArrowheads="1"/>
          </p:cNvSpPr>
          <p:nvPr/>
        </p:nvSpPr>
        <p:spPr bwMode="auto">
          <a:xfrm>
            <a:off x="4518421" y="1201340"/>
            <a:ext cx="3234929" cy="3196650"/>
          </a:xfrm>
          <a:prstGeom prst="roundRect">
            <a:avLst>
              <a:gd name="adj" fmla="val 16667"/>
            </a:avLst>
          </a:prstGeom>
          <a:solidFill>
            <a:srgbClr val="BDD7EE"/>
          </a:solidFill>
          <a:ln w="6350">
            <a:solidFill>
              <a:srgbClr val="969696"/>
            </a:solidFill>
            <a:round/>
            <a:headEnd/>
            <a:tailEnd/>
          </a:ln>
          <a:effectLst/>
          <a:scene3d>
            <a:camera prst="orthographicFront">
              <a:rot lat="0" lon="0" rev="0"/>
            </a:camera>
            <a:lightRig rig="contrasting" dir="t">
              <a:rot lat="0" lon="0" rev="1500000"/>
            </a:lightRig>
          </a:scene3d>
          <a:sp3d prstMaterial="metal">
            <a:bevelT w="88900" h="88900"/>
          </a:sp3d>
        </p:spPr>
        <p:txBody>
          <a:bodyPr lIns="27000" tIns="13500" rIns="27000" bIns="13500" anchor="ctr"/>
          <a:lstStyle/>
          <a:p>
            <a:pPr marL="940594" indent="-940594">
              <a:defRPr/>
            </a:pPr>
            <a:r>
              <a:rPr lang="de-DE" sz="1200" dirty="0">
                <a:solidFill>
                  <a:prstClr val="black"/>
                </a:solidFill>
              </a:rPr>
              <a:t> </a:t>
            </a:r>
            <a:endParaRPr lang="en-US" sz="1200" dirty="0">
              <a:solidFill>
                <a:prstClr val="black"/>
              </a:solidFill>
            </a:endParaRPr>
          </a:p>
        </p:txBody>
      </p:sp>
      <p:sp>
        <p:nvSpPr>
          <p:cNvPr id="19545" name="Text Box 10">
            <a:extLst>
              <a:ext uri="{FF2B5EF4-FFF2-40B4-BE49-F238E27FC236}">
                <a16:creationId xmlns:a16="http://schemas.microsoft.com/office/drawing/2014/main" id="{AB6B4F31-8459-484E-A35C-2546548B791A}"/>
              </a:ext>
            </a:extLst>
          </p:cNvPr>
          <p:cNvSpPr txBox="1">
            <a:spLocks noChangeArrowheads="1"/>
          </p:cNvSpPr>
          <p:nvPr/>
        </p:nvSpPr>
        <p:spPr bwMode="auto">
          <a:xfrm>
            <a:off x="5030776" y="839596"/>
            <a:ext cx="3039665" cy="346249"/>
          </a:xfrm>
          <a:prstGeom prst="rect">
            <a:avLst/>
          </a:prstGeom>
          <a:noFill/>
          <a:ln w="9525">
            <a:noFill/>
            <a:miter lim="800000"/>
            <a:headEnd/>
            <a:tailEnd/>
          </a:ln>
        </p:spPr>
        <p:txBody>
          <a:bodyPr>
            <a:spAutoFit/>
          </a:bodyPr>
          <a:lstStyle/>
          <a:p>
            <a:pPr>
              <a:defRPr/>
            </a:pPr>
            <a:r>
              <a:rPr lang="en-US" sz="1650" dirty="0">
                <a:solidFill>
                  <a:srgbClr val="D72240"/>
                </a:solidFill>
                <a:sym typeface="Wingdings" pitchFamily="2" charset="2"/>
              </a:rPr>
              <a:t>Genetic profile</a:t>
            </a:r>
            <a:endParaRPr lang="en-US" sz="1650" dirty="0">
              <a:solidFill>
                <a:srgbClr val="D72240"/>
              </a:solidFill>
            </a:endParaRPr>
          </a:p>
        </p:txBody>
      </p:sp>
      <p:sp>
        <p:nvSpPr>
          <p:cNvPr id="58" name="Text Box 18">
            <a:extLst>
              <a:ext uri="{FF2B5EF4-FFF2-40B4-BE49-F238E27FC236}">
                <a16:creationId xmlns:a16="http://schemas.microsoft.com/office/drawing/2014/main" id="{90557BB0-BF59-481F-A282-DAB759BECCCE}"/>
              </a:ext>
            </a:extLst>
          </p:cNvPr>
          <p:cNvSpPr txBox="1">
            <a:spLocks noChangeArrowheads="1"/>
          </p:cNvSpPr>
          <p:nvPr/>
        </p:nvSpPr>
        <p:spPr bwMode="auto">
          <a:xfrm>
            <a:off x="4623387" y="1293195"/>
            <a:ext cx="2729914" cy="2931572"/>
          </a:xfrm>
          <a:prstGeom prst="rect">
            <a:avLst/>
          </a:prstGeom>
          <a:noFill/>
          <a:ln>
            <a:noFill/>
          </a:ln>
          <a:effectLst/>
        </p:spPr>
        <p:txBody>
          <a:bodyPr wrap="square">
            <a:spAutoFit/>
          </a:bodyPr>
          <a:lstStyle>
            <a:lvl1pPr eaLnBrk="0" hangingPunct="0">
              <a:tabLst>
                <a:tab pos="261938" algn="l"/>
              </a:tabLst>
              <a:defRPr sz="2400">
                <a:solidFill>
                  <a:schemeClr val="tx1"/>
                </a:solidFill>
                <a:latin typeface="Times New Roman" pitchFamily="18" charset="0"/>
              </a:defRPr>
            </a:lvl1pPr>
            <a:lvl2pPr marL="742950" indent="-285750" eaLnBrk="0" hangingPunct="0">
              <a:tabLst>
                <a:tab pos="261938" algn="l"/>
              </a:tabLst>
              <a:defRPr sz="2400">
                <a:solidFill>
                  <a:schemeClr val="tx1"/>
                </a:solidFill>
                <a:latin typeface="Times New Roman" pitchFamily="18" charset="0"/>
              </a:defRPr>
            </a:lvl2pPr>
            <a:lvl3pPr marL="1143000" indent="-228600" eaLnBrk="0" hangingPunct="0">
              <a:tabLst>
                <a:tab pos="261938" algn="l"/>
              </a:tabLst>
              <a:defRPr sz="2400">
                <a:solidFill>
                  <a:schemeClr val="tx1"/>
                </a:solidFill>
                <a:latin typeface="Times New Roman" pitchFamily="18" charset="0"/>
              </a:defRPr>
            </a:lvl3pPr>
            <a:lvl4pPr marL="1600200" indent="-228600" eaLnBrk="0" hangingPunct="0">
              <a:tabLst>
                <a:tab pos="261938" algn="l"/>
              </a:tabLst>
              <a:defRPr sz="2400">
                <a:solidFill>
                  <a:schemeClr val="tx1"/>
                </a:solidFill>
                <a:latin typeface="Times New Roman" pitchFamily="18" charset="0"/>
              </a:defRPr>
            </a:lvl4pPr>
            <a:lvl5pPr marL="2057400" indent="-228600" eaLnBrk="0" hangingPunct="0">
              <a:tabLst>
                <a:tab pos="261938" algn="l"/>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261938" algn="l"/>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261938" algn="l"/>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261938" algn="l"/>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261938" algn="l"/>
              </a:tabLst>
              <a:defRPr sz="2400">
                <a:solidFill>
                  <a:schemeClr val="tx1"/>
                </a:solidFill>
                <a:latin typeface="Times New Roman" pitchFamily="18" charset="0"/>
              </a:defRPr>
            </a:lvl9pPr>
          </a:lstStyle>
          <a:p>
            <a:pPr>
              <a:spcAft>
                <a:spcPts val="150"/>
              </a:spcAft>
              <a:tabLst/>
              <a:defRPr/>
            </a:pPr>
            <a:r>
              <a:rPr lang="en-US" sz="1200" dirty="0">
                <a:solidFill>
                  <a:srgbClr val="990033"/>
                </a:solidFill>
                <a:latin typeface="Arial" panose="020B0604020202020204" pitchFamily="34" charset="0"/>
                <a:cs typeface="Arial" panose="020B0604020202020204" pitchFamily="34" charset="0"/>
              </a:rPr>
              <a:t>Molecular screening</a:t>
            </a:r>
          </a:p>
          <a:p>
            <a:pPr marL="133350" indent="-133350">
              <a:spcAft>
                <a:spcPts val="75"/>
              </a:spcAft>
              <a:buFont typeface="Arial" panose="020B0604020202020204" pitchFamily="34" charset="0"/>
              <a:buChar char="•"/>
              <a:tabLst/>
              <a:defRPr/>
            </a:pPr>
            <a:r>
              <a:rPr lang="en-US" sz="1050" dirty="0">
                <a:solidFill>
                  <a:srgbClr val="000000"/>
                </a:solidFill>
                <a:latin typeface="Arial" panose="020B0604020202020204" pitchFamily="34" charset="0"/>
                <a:cs typeface="Arial" panose="020B0604020202020204" pitchFamily="34" charset="0"/>
              </a:rPr>
              <a:t>PML-RARA</a:t>
            </a:r>
          </a:p>
          <a:p>
            <a:pPr marL="133350" indent="-133350">
              <a:spcAft>
                <a:spcPts val="75"/>
              </a:spcAft>
              <a:buFont typeface="Arial" panose="020B0604020202020204" pitchFamily="34" charset="0"/>
              <a:buChar char="•"/>
              <a:tabLst/>
              <a:defRPr/>
            </a:pPr>
            <a:r>
              <a:rPr lang="en-US" sz="1050" dirty="0">
                <a:solidFill>
                  <a:srgbClr val="000000"/>
                </a:solidFill>
                <a:latin typeface="Arial" panose="020B0604020202020204" pitchFamily="34" charset="0"/>
                <a:cs typeface="Arial" panose="020B0604020202020204" pitchFamily="34" charset="0"/>
              </a:rPr>
              <a:t>RUNX1-RUNX1T1</a:t>
            </a:r>
          </a:p>
          <a:p>
            <a:pPr marL="133350" indent="-133350">
              <a:spcAft>
                <a:spcPts val="75"/>
              </a:spcAft>
              <a:buFont typeface="Arial" panose="020B0604020202020204" pitchFamily="34" charset="0"/>
              <a:buChar char="•"/>
              <a:tabLst/>
              <a:defRPr/>
            </a:pPr>
            <a:r>
              <a:rPr lang="en-US" sz="1050" dirty="0">
                <a:solidFill>
                  <a:srgbClr val="000000"/>
                </a:solidFill>
                <a:latin typeface="Arial" panose="020B0604020202020204" pitchFamily="34" charset="0"/>
                <a:cs typeface="Arial" panose="020B0604020202020204" pitchFamily="34" charset="0"/>
              </a:rPr>
              <a:t>CBF</a:t>
            </a:r>
            <a:r>
              <a:rPr lang="en-US" sz="1050" dirty="0">
                <a:solidFill>
                  <a:srgbClr val="000000"/>
                </a:solidFill>
                <a:latin typeface="Arial" panose="020B0604020202020204" pitchFamily="34" charset="0"/>
                <a:cs typeface="Arial" panose="020B0604020202020204" pitchFamily="34" charset="0"/>
                <a:sym typeface="Symbol" pitchFamily="18" charset="2"/>
              </a:rPr>
              <a:t>B</a:t>
            </a:r>
            <a:r>
              <a:rPr lang="en-US" sz="1050" dirty="0">
                <a:solidFill>
                  <a:srgbClr val="000000"/>
                </a:solidFill>
                <a:latin typeface="Arial" panose="020B0604020202020204" pitchFamily="34" charset="0"/>
                <a:cs typeface="Arial" panose="020B0604020202020204" pitchFamily="34" charset="0"/>
              </a:rPr>
              <a:t>-MYH11</a:t>
            </a:r>
          </a:p>
          <a:p>
            <a:pPr marL="133350" indent="-133350">
              <a:spcAft>
                <a:spcPts val="75"/>
              </a:spcAft>
              <a:buFont typeface="Arial" panose="020B0604020202020204" pitchFamily="34" charset="0"/>
              <a:buChar char="•"/>
              <a:tabLst/>
              <a:defRPr/>
            </a:pPr>
            <a:r>
              <a:rPr lang="en-US" sz="1050" dirty="0">
                <a:solidFill>
                  <a:srgbClr val="000000"/>
                </a:solidFill>
                <a:latin typeface="Arial" panose="020B0604020202020204" pitchFamily="34" charset="0"/>
                <a:cs typeface="Arial" panose="020B0604020202020204" pitchFamily="34" charset="0"/>
              </a:rPr>
              <a:t>KMT2A rearrangements</a:t>
            </a:r>
          </a:p>
          <a:p>
            <a:pPr marL="133350" indent="-133350">
              <a:spcAft>
                <a:spcPts val="75"/>
              </a:spcAft>
              <a:buFont typeface="Arial" panose="020B0604020202020204" pitchFamily="34" charset="0"/>
              <a:buChar char="•"/>
              <a:tabLst/>
              <a:defRPr/>
            </a:pPr>
            <a:r>
              <a:rPr lang="en-US" sz="1050" dirty="0">
                <a:solidFill>
                  <a:srgbClr val="000000"/>
                </a:solidFill>
                <a:latin typeface="Arial" panose="020B0604020202020204" pitchFamily="34" charset="0"/>
                <a:cs typeface="Arial" panose="020B0604020202020204" pitchFamily="34" charset="0"/>
              </a:rPr>
              <a:t>BCR-ABL1</a:t>
            </a:r>
          </a:p>
          <a:p>
            <a:pPr marL="133350" indent="-133350">
              <a:spcAft>
                <a:spcPts val="75"/>
              </a:spcAft>
              <a:buFont typeface="Arial" panose="020B0604020202020204" pitchFamily="34" charset="0"/>
              <a:buChar char="•"/>
              <a:tabLst/>
              <a:defRPr/>
            </a:pPr>
            <a:r>
              <a:rPr lang="en-US" sz="1050" dirty="0">
                <a:solidFill>
                  <a:srgbClr val="000000"/>
                </a:solidFill>
                <a:latin typeface="Arial" panose="020B0604020202020204" pitchFamily="34" charset="0"/>
                <a:cs typeface="Arial" panose="020B0604020202020204" pitchFamily="34" charset="0"/>
              </a:rPr>
              <a:t>NPM1</a:t>
            </a:r>
          </a:p>
          <a:p>
            <a:pPr marL="133350" indent="-133350">
              <a:spcAft>
                <a:spcPts val="75"/>
              </a:spcAft>
              <a:buFont typeface="Arial" panose="020B0604020202020204" pitchFamily="34" charset="0"/>
              <a:buChar char="•"/>
              <a:tabLst/>
              <a:defRPr/>
            </a:pPr>
            <a:r>
              <a:rPr lang="en-US" sz="1050" dirty="0">
                <a:solidFill>
                  <a:srgbClr val="000000"/>
                </a:solidFill>
                <a:latin typeface="Arial" panose="020B0604020202020204" pitchFamily="34" charset="0"/>
                <a:cs typeface="Arial" panose="020B0604020202020204" pitchFamily="34" charset="0"/>
              </a:rPr>
              <a:t>FLT3</a:t>
            </a:r>
          </a:p>
          <a:p>
            <a:pPr marL="133350" indent="-133350">
              <a:spcAft>
                <a:spcPts val="75"/>
              </a:spcAft>
              <a:buFont typeface="Arial" panose="020B0604020202020204" pitchFamily="34" charset="0"/>
              <a:buChar char="•"/>
              <a:tabLst/>
              <a:defRPr/>
            </a:pPr>
            <a:r>
              <a:rPr lang="en-US" sz="1050" dirty="0">
                <a:solidFill>
                  <a:srgbClr val="000000"/>
                </a:solidFill>
                <a:latin typeface="Arial" panose="020B0604020202020204" pitchFamily="34" charset="0"/>
                <a:cs typeface="Arial" panose="020B0604020202020204" pitchFamily="34" charset="0"/>
              </a:rPr>
              <a:t>IDH1/2</a:t>
            </a:r>
          </a:p>
          <a:p>
            <a:pPr marL="133350" indent="-133350">
              <a:spcAft>
                <a:spcPts val="75"/>
              </a:spcAft>
              <a:buFont typeface="Arial" panose="020B0604020202020204" pitchFamily="34" charset="0"/>
              <a:buChar char="•"/>
              <a:tabLst/>
              <a:defRPr/>
            </a:pPr>
            <a:r>
              <a:rPr lang="en-US" sz="1050" dirty="0">
                <a:solidFill>
                  <a:srgbClr val="000000"/>
                </a:solidFill>
                <a:latin typeface="Arial" panose="020B0604020202020204" pitchFamily="34" charset="0"/>
                <a:cs typeface="Arial" panose="020B0604020202020204" pitchFamily="34" charset="0"/>
              </a:rPr>
              <a:t>Karyotype</a:t>
            </a:r>
          </a:p>
          <a:p>
            <a:pPr marL="133350" indent="-133350">
              <a:spcAft>
                <a:spcPts val="75"/>
              </a:spcAft>
              <a:buFont typeface="Arial" panose="020B0604020202020204" pitchFamily="34" charset="0"/>
              <a:buChar char="•"/>
              <a:tabLst/>
              <a:defRPr/>
            </a:pPr>
            <a:r>
              <a:rPr lang="en-US" sz="1050" dirty="0">
                <a:solidFill>
                  <a:srgbClr val="000000"/>
                </a:solidFill>
                <a:latin typeface="Arial" panose="020B0604020202020204" pitchFamily="34" charset="0"/>
                <a:cs typeface="Arial" panose="020B0604020202020204" pitchFamily="34" charset="0"/>
              </a:rPr>
              <a:t>RUNX1</a:t>
            </a:r>
          </a:p>
          <a:p>
            <a:pPr marL="133350" indent="-133350">
              <a:spcAft>
                <a:spcPts val="75"/>
              </a:spcAft>
              <a:buFont typeface="Arial" panose="020B0604020202020204" pitchFamily="34" charset="0"/>
              <a:buChar char="•"/>
              <a:tabLst/>
              <a:defRPr/>
            </a:pPr>
            <a:r>
              <a:rPr lang="en-US" sz="1050" dirty="0">
                <a:solidFill>
                  <a:srgbClr val="000000"/>
                </a:solidFill>
                <a:latin typeface="Arial" panose="020B0604020202020204" pitchFamily="34" charset="0"/>
                <a:cs typeface="Arial" panose="020B0604020202020204" pitchFamily="34" charset="0"/>
              </a:rPr>
              <a:t>ASXL1</a:t>
            </a:r>
          </a:p>
          <a:p>
            <a:pPr marL="133350" indent="-133350">
              <a:spcAft>
                <a:spcPts val="75"/>
              </a:spcAft>
              <a:buFont typeface="Arial" panose="020B0604020202020204" pitchFamily="34" charset="0"/>
              <a:buChar char="•"/>
              <a:tabLst/>
              <a:defRPr/>
            </a:pPr>
            <a:r>
              <a:rPr lang="en-US" sz="1050" dirty="0">
                <a:solidFill>
                  <a:srgbClr val="000000"/>
                </a:solidFill>
                <a:latin typeface="Arial" panose="020B0604020202020204" pitchFamily="34" charset="0"/>
                <a:cs typeface="Arial" panose="020B0604020202020204" pitchFamily="34" charset="0"/>
              </a:rPr>
              <a:t>TP53</a:t>
            </a:r>
          </a:p>
          <a:p>
            <a:pPr marL="133350" indent="-133350">
              <a:spcAft>
                <a:spcPts val="450"/>
              </a:spcAft>
              <a:buFont typeface="Arial" panose="020B0604020202020204" pitchFamily="34" charset="0"/>
              <a:buChar char="•"/>
              <a:tabLst/>
              <a:defRPr/>
            </a:pPr>
            <a:r>
              <a:rPr lang="en-US" sz="1050" dirty="0">
                <a:solidFill>
                  <a:srgbClr val="000000"/>
                </a:solidFill>
                <a:latin typeface="Arial" panose="020B0604020202020204" pitchFamily="34" charset="0"/>
                <a:cs typeface="Arial" panose="020B0604020202020204" pitchFamily="34" charset="0"/>
              </a:rPr>
              <a:t>NGS gene panel*</a:t>
            </a:r>
          </a:p>
          <a:p>
            <a:pPr>
              <a:tabLst/>
              <a:defRPr/>
            </a:pPr>
            <a:r>
              <a:rPr lang="en-US" sz="400" dirty="0">
                <a:solidFill>
                  <a:srgbClr val="000000"/>
                </a:solidFill>
                <a:latin typeface="Arial" panose="020B0604020202020204" pitchFamily="34" charset="0"/>
                <a:cs typeface="Arial" panose="020B0604020202020204" pitchFamily="34" charset="0"/>
              </a:rPr>
              <a:t>*including CEBPA, DDX41, TP53,  ASXL1,  BCOR, EZH2, RUNX1, SF3B1, SRSF2, STAG2, U2AF1, ZRSR2  </a:t>
            </a:r>
          </a:p>
          <a:p>
            <a:pPr>
              <a:tabLst/>
              <a:defRPr/>
            </a:pPr>
            <a:r>
              <a:rPr lang="en-US" sz="400" dirty="0">
                <a:solidFill>
                  <a:srgbClr val="000000"/>
                </a:solidFill>
                <a:latin typeface="Arial" panose="020B0604020202020204" pitchFamily="34" charset="0"/>
                <a:cs typeface="Arial" panose="020B0604020202020204" pitchFamily="34" charset="0"/>
              </a:rPr>
              <a:t>and possibly ANKRD26, BCORL1, BRAF, CBL, CSF3R, DNMT3A, ETV6, GATA2, JAK2, KIT, KRAS, NRAS, NF1, PHF6, PPM1D, PTPN11, RAD21, SETBP1, TET2, WT1 </a:t>
            </a:r>
          </a:p>
        </p:txBody>
      </p:sp>
      <p:sp>
        <p:nvSpPr>
          <p:cNvPr id="19547" name="Text Box 9">
            <a:extLst>
              <a:ext uri="{FF2B5EF4-FFF2-40B4-BE49-F238E27FC236}">
                <a16:creationId xmlns:a16="http://schemas.microsoft.com/office/drawing/2014/main" id="{E01BBD35-CD9E-43AA-AD9E-59A1CF04C917}"/>
              </a:ext>
            </a:extLst>
          </p:cNvPr>
          <p:cNvSpPr txBox="1">
            <a:spLocks noChangeArrowheads="1"/>
          </p:cNvSpPr>
          <p:nvPr/>
        </p:nvSpPr>
        <p:spPr bwMode="auto">
          <a:xfrm>
            <a:off x="6500018" y="3355943"/>
            <a:ext cx="1376363" cy="276999"/>
          </a:xfrm>
          <a:prstGeom prst="rect">
            <a:avLst/>
          </a:prstGeom>
          <a:noFill/>
          <a:ln w="9525">
            <a:noFill/>
            <a:miter lim="800000"/>
            <a:headEnd/>
            <a:tailEnd/>
          </a:ln>
        </p:spPr>
        <p:txBody>
          <a:bodyPr>
            <a:spAutoFit/>
          </a:bodyPr>
          <a:lstStyle/>
          <a:p>
            <a:pPr>
              <a:spcAft>
                <a:spcPts val="900"/>
              </a:spcAft>
              <a:defRPr/>
            </a:pPr>
            <a:r>
              <a:rPr lang="en-US" sz="1200" dirty="0">
                <a:solidFill>
                  <a:srgbClr val="000000"/>
                </a:solidFill>
              </a:rPr>
              <a:t>within 1</a:t>
            </a:r>
            <a:r>
              <a:rPr lang="en-US" sz="1200" baseline="30000" dirty="0">
                <a:solidFill>
                  <a:srgbClr val="000000"/>
                </a:solidFill>
              </a:rPr>
              <a:t>st</a:t>
            </a:r>
            <a:r>
              <a:rPr lang="en-US" sz="1200" dirty="0">
                <a:solidFill>
                  <a:srgbClr val="000000"/>
                </a:solidFill>
              </a:rPr>
              <a:t> cycle</a:t>
            </a:r>
          </a:p>
        </p:txBody>
      </p:sp>
      <p:sp>
        <p:nvSpPr>
          <p:cNvPr id="19548" name="AutoShape 11">
            <a:extLst>
              <a:ext uri="{FF2B5EF4-FFF2-40B4-BE49-F238E27FC236}">
                <a16:creationId xmlns:a16="http://schemas.microsoft.com/office/drawing/2014/main" id="{D30A30B3-072B-4457-8179-72B131F3DADC}"/>
              </a:ext>
            </a:extLst>
          </p:cNvPr>
          <p:cNvSpPr>
            <a:spLocks/>
          </p:cNvSpPr>
          <p:nvPr/>
        </p:nvSpPr>
        <p:spPr bwMode="auto">
          <a:xfrm rot="10800000">
            <a:off x="6221059" y="1647100"/>
            <a:ext cx="242888" cy="1286600"/>
          </a:xfrm>
          <a:prstGeom prst="leftBrace">
            <a:avLst>
              <a:gd name="adj1" fmla="val 26693"/>
              <a:gd name="adj2" fmla="val 50000"/>
            </a:avLst>
          </a:prstGeom>
          <a:noFill/>
          <a:ln w="9525">
            <a:solidFill>
              <a:schemeClr val="tx1"/>
            </a:solidFill>
            <a:round/>
            <a:headEnd/>
            <a:tailEnd/>
          </a:ln>
        </p:spPr>
        <p:txBody>
          <a:bodyPr wrap="none" anchor="ctr"/>
          <a:lstStyle/>
          <a:p>
            <a:pPr eaLnBrk="1" hangingPunct="1">
              <a:defRPr/>
            </a:pPr>
            <a:endParaRPr lang="de-DE" sz="1350">
              <a:solidFill>
                <a:srgbClr val="000000"/>
              </a:solidFill>
            </a:endParaRPr>
          </a:p>
        </p:txBody>
      </p:sp>
      <p:sp>
        <p:nvSpPr>
          <p:cNvPr id="19549" name="Text Box 9">
            <a:extLst>
              <a:ext uri="{FF2B5EF4-FFF2-40B4-BE49-F238E27FC236}">
                <a16:creationId xmlns:a16="http://schemas.microsoft.com/office/drawing/2014/main" id="{036A4F8F-6F48-488B-A295-AC2AF32E7E11}"/>
              </a:ext>
            </a:extLst>
          </p:cNvPr>
          <p:cNvSpPr txBox="1">
            <a:spLocks noChangeArrowheads="1"/>
          </p:cNvSpPr>
          <p:nvPr/>
        </p:nvSpPr>
        <p:spPr bwMode="auto">
          <a:xfrm>
            <a:off x="6453899" y="2143328"/>
            <a:ext cx="1229646" cy="276999"/>
          </a:xfrm>
          <a:prstGeom prst="rect">
            <a:avLst/>
          </a:prstGeom>
          <a:noFill/>
          <a:ln w="9525">
            <a:noFill/>
            <a:miter lim="800000"/>
            <a:headEnd/>
            <a:tailEnd/>
          </a:ln>
        </p:spPr>
        <p:txBody>
          <a:bodyPr wrap="square">
            <a:spAutoFit/>
          </a:bodyPr>
          <a:lstStyle/>
          <a:p>
            <a:pPr>
              <a:spcAft>
                <a:spcPts val="900"/>
              </a:spcAft>
              <a:defRPr/>
            </a:pPr>
            <a:r>
              <a:rPr lang="en-US" sz="1200" dirty="0">
                <a:solidFill>
                  <a:srgbClr val="000000"/>
                </a:solidFill>
              </a:rPr>
              <a:t>within 3-5 days</a:t>
            </a:r>
          </a:p>
        </p:txBody>
      </p:sp>
      <p:sp>
        <p:nvSpPr>
          <p:cNvPr id="19551" name="AutoShape 11">
            <a:extLst>
              <a:ext uri="{FF2B5EF4-FFF2-40B4-BE49-F238E27FC236}">
                <a16:creationId xmlns:a16="http://schemas.microsoft.com/office/drawing/2014/main" id="{8387EBD9-FCBF-408E-8422-A90728126119}"/>
              </a:ext>
            </a:extLst>
          </p:cNvPr>
          <p:cNvSpPr>
            <a:spLocks/>
          </p:cNvSpPr>
          <p:nvPr/>
        </p:nvSpPr>
        <p:spPr bwMode="auto">
          <a:xfrm rot="10800000">
            <a:off x="6233576" y="3162765"/>
            <a:ext cx="153040" cy="610971"/>
          </a:xfrm>
          <a:prstGeom prst="leftBrace">
            <a:avLst>
              <a:gd name="adj1" fmla="val 26702"/>
              <a:gd name="adj2" fmla="val 50000"/>
            </a:avLst>
          </a:prstGeom>
          <a:noFill/>
          <a:ln w="9525">
            <a:solidFill>
              <a:schemeClr val="tx1"/>
            </a:solidFill>
            <a:round/>
            <a:headEnd/>
            <a:tailEnd/>
          </a:ln>
        </p:spPr>
        <p:txBody>
          <a:bodyPr wrap="none" anchor="ctr"/>
          <a:lstStyle/>
          <a:p>
            <a:pPr eaLnBrk="1" hangingPunct="1">
              <a:defRPr/>
            </a:pPr>
            <a:endParaRPr lang="de-DE" sz="1350">
              <a:solidFill>
                <a:srgbClr val="000000"/>
              </a:solidFill>
            </a:endParaRPr>
          </a:p>
        </p:txBody>
      </p:sp>
      <p:grpSp>
        <p:nvGrpSpPr>
          <p:cNvPr id="29709" name="Gruppieren 7">
            <a:extLst>
              <a:ext uri="{FF2B5EF4-FFF2-40B4-BE49-F238E27FC236}">
                <a16:creationId xmlns:a16="http://schemas.microsoft.com/office/drawing/2014/main" id="{BD6DB189-AA4D-4198-83F2-42DA6DAF8050}"/>
              </a:ext>
            </a:extLst>
          </p:cNvPr>
          <p:cNvGrpSpPr>
            <a:grpSpLocks/>
          </p:cNvGrpSpPr>
          <p:nvPr/>
        </p:nvGrpSpPr>
        <p:grpSpPr bwMode="auto">
          <a:xfrm>
            <a:off x="1195387" y="839967"/>
            <a:ext cx="2513832" cy="3611166"/>
            <a:chOff x="2983790" y="989420"/>
            <a:chExt cx="3561677" cy="4814691"/>
          </a:xfrm>
        </p:grpSpPr>
        <p:cxnSp>
          <p:nvCxnSpPr>
            <p:cNvPr id="29711" name="Gerader Verbinder 51">
              <a:extLst>
                <a:ext uri="{FF2B5EF4-FFF2-40B4-BE49-F238E27FC236}">
                  <a16:creationId xmlns:a16="http://schemas.microsoft.com/office/drawing/2014/main" id="{269A7D0C-EDC5-4954-91D7-3E15D8A9B5F9}"/>
                </a:ext>
              </a:extLst>
            </p:cNvPr>
            <p:cNvCxnSpPr>
              <a:cxnSpLocks noChangeShapeType="1"/>
            </p:cNvCxnSpPr>
            <p:nvPr/>
          </p:nvCxnSpPr>
          <p:spPr bwMode="auto">
            <a:xfrm>
              <a:off x="3032062" y="5804111"/>
              <a:ext cx="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66" name="AutoShape 12">
              <a:extLst>
                <a:ext uri="{FF2B5EF4-FFF2-40B4-BE49-F238E27FC236}">
                  <a16:creationId xmlns:a16="http://schemas.microsoft.com/office/drawing/2014/main" id="{01528CC1-C2BA-464B-BB2F-A6B2CB63FF69}"/>
                </a:ext>
              </a:extLst>
            </p:cNvPr>
            <p:cNvSpPr>
              <a:spLocks noChangeArrowheads="1"/>
            </p:cNvSpPr>
            <p:nvPr/>
          </p:nvSpPr>
          <p:spPr bwMode="auto">
            <a:xfrm>
              <a:off x="2983790" y="1484784"/>
              <a:ext cx="2980215" cy="4248473"/>
            </a:xfrm>
            <a:prstGeom prst="roundRect">
              <a:avLst>
                <a:gd name="adj" fmla="val 16667"/>
              </a:avLst>
            </a:prstGeom>
            <a:solidFill>
              <a:srgbClr val="BDD7EE"/>
            </a:solidFill>
            <a:ln w="6350">
              <a:solidFill>
                <a:srgbClr val="969696"/>
              </a:solidFill>
              <a:round/>
              <a:headEnd/>
              <a:tailEnd/>
            </a:ln>
            <a:effectLst/>
            <a:scene3d>
              <a:camera prst="orthographicFront">
                <a:rot lat="0" lon="0" rev="0"/>
              </a:camera>
              <a:lightRig rig="contrasting" dir="t">
                <a:rot lat="0" lon="0" rev="1500000"/>
              </a:lightRig>
            </a:scene3d>
            <a:sp3d prstMaterial="metal">
              <a:bevelT w="88900" h="88900"/>
            </a:sp3d>
          </p:spPr>
          <p:txBody>
            <a:bodyPr lIns="27000" tIns="13500" rIns="27000" bIns="13500" anchor="ctr"/>
            <a:lstStyle/>
            <a:p>
              <a:pPr marL="940594" indent="-940594">
                <a:defRPr/>
              </a:pPr>
              <a:r>
                <a:rPr lang="de-DE" sz="1200" dirty="0">
                  <a:solidFill>
                    <a:prstClr val="black"/>
                  </a:solidFill>
                </a:rPr>
                <a:t> </a:t>
              </a:r>
              <a:endParaRPr lang="en-US" sz="1200" dirty="0">
                <a:solidFill>
                  <a:prstClr val="black"/>
                </a:solidFill>
              </a:endParaRPr>
            </a:p>
          </p:txBody>
        </p:sp>
        <p:sp>
          <p:nvSpPr>
            <p:cNvPr id="67" name="Text Box 10">
              <a:extLst>
                <a:ext uri="{FF2B5EF4-FFF2-40B4-BE49-F238E27FC236}">
                  <a16:creationId xmlns:a16="http://schemas.microsoft.com/office/drawing/2014/main" id="{9E306D60-5B2F-4F0E-91AA-EC0EEF44FE7B}"/>
                </a:ext>
              </a:extLst>
            </p:cNvPr>
            <p:cNvSpPr txBox="1">
              <a:spLocks noChangeArrowheads="1"/>
            </p:cNvSpPr>
            <p:nvPr/>
          </p:nvSpPr>
          <p:spPr bwMode="auto">
            <a:xfrm>
              <a:off x="3304203" y="989420"/>
              <a:ext cx="3241264" cy="461646"/>
            </a:xfrm>
            <a:prstGeom prst="rect">
              <a:avLst/>
            </a:prstGeom>
            <a:noFill/>
            <a:ln w="9525">
              <a:noFill/>
              <a:miter lim="800000"/>
              <a:headEnd/>
              <a:tailEnd/>
            </a:ln>
          </p:spPr>
          <p:txBody>
            <a:bodyPr>
              <a:spAutoFit/>
            </a:bodyPr>
            <a:lstStyle/>
            <a:p>
              <a:pPr>
                <a:defRPr/>
              </a:pPr>
              <a:r>
                <a:rPr lang="en-US" sz="1650" dirty="0">
                  <a:solidFill>
                    <a:srgbClr val="D72240"/>
                  </a:solidFill>
                  <a:sym typeface="Wingdings" pitchFamily="2" charset="2"/>
                </a:rPr>
                <a:t>Classical testing</a:t>
              </a:r>
              <a:endParaRPr lang="en-US" sz="1650" dirty="0">
                <a:solidFill>
                  <a:srgbClr val="D72240"/>
                </a:solidFill>
              </a:endParaRPr>
            </a:p>
          </p:txBody>
        </p:sp>
        <p:sp>
          <p:nvSpPr>
            <p:cNvPr id="68" name="Text Box 18">
              <a:extLst>
                <a:ext uri="{FF2B5EF4-FFF2-40B4-BE49-F238E27FC236}">
                  <a16:creationId xmlns:a16="http://schemas.microsoft.com/office/drawing/2014/main" id="{C39268AE-AD9E-4424-B4AE-ACF3742842F7}"/>
                </a:ext>
              </a:extLst>
            </p:cNvPr>
            <p:cNvSpPr txBox="1">
              <a:spLocks noChangeArrowheads="1"/>
            </p:cNvSpPr>
            <p:nvPr/>
          </p:nvSpPr>
          <p:spPr bwMode="auto">
            <a:xfrm>
              <a:off x="3028072" y="1933467"/>
              <a:ext cx="3030452" cy="3002409"/>
            </a:xfrm>
            <a:prstGeom prst="rect">
              <a:avLst/>
            </a:prstGeom>
            <a:noFill/>
            <a:ln>
              <a:noFill/>
            </a:ln>
            <a:effectLst/>
          </p:spPr>
          <p:txBody>
            <a:bodyPr wrap="square">
              <a:spAutoFit/>
            </a:bodyPr>
            <a:lstStyle>
              <a:lvl1pPr eaLnBrk="0" hangingPunct="0">
                <a:tabLst>
                  <a:tab pos="261938" algn="l"/>
                </a:tabLst>
                <a:defRPr sz="2400">
                  <a:solidFill>
                    <a:schemeClr val="tx1"/>
                  </a:solidFill>
                  <a:latin typeface="Times New Roman" pitchFamily="18" charset="0"/>
                </a:defRPr>
              </a:lvl1pPr>
              <a:lvl2pPr marL="742950" indent="-285750" eaLnBrk="0" hangingPunct="0">
                <a:tabLst>
                  <a:tab pos="261938" algn="l"/>
                </a:tabLst>
                <a:defRPr sz="2400">
                  <a:solidFill>
                    <a:schemeClr val="tx1"/>
                  </a:solidFill>
                  <a:latin typeface="Times New Roman" pitchFamily="18" charset="0"/>
                </a:defRPr>
              </a:lvl2pPr>
              <a:lvl3pPr marL="1143000" indent="-228600" eaLnBrk="0" hangingPunct="0">
                <a:tabLst>
                  <a:tab pos="261938" algn="l"/>
                </a:tabLst>
                <a:defRPr sz="2400">
                  <a:solidFill>
                    <a:schemeClr val="tx1"/>
                  </a:solidFill>
                  <a:latin typeface="Times New Roman" pitchFamily="18" charset="0"/>
                </a:defRPr>
              </a:lvl3pPr>
              <a:lvl4pPr marL="1600200" indent="-228600" eaLnBrk="0" hangingPunct="0">
                <a:tabLst>
                  <a:tab pos="261938" algn="l"/>
                </a:tabLst>
                <a:defRPr sz="2400">
                  <a:solidFill>
                    <a:schemeClr val="tx1"/>
                  </a:solidFill>
                  <a:latin typeface="Times New Roman" pitchFamily="18" charset="0"/>
                </a:defRPr>
              </a:lvl4pPr>
              <a:lvl5pPr marL="2057400" indent="-228600" eaLnBrk="0" hangingPunct="0">
                <a:tabLst>
                  <a:tab pos="261938" algn="l"/>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261938" algn="l"/>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261938" algn="l"/>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261938" algn="l"/>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261938" algn="l"/>
                </a:tabLst>
                <a:defRPr sz="2400">
                  <a:solidFill>
                    <a:schemeClr val="tx1"/>
                  </a:solidFill>
                  <a:latin typeface="Times New Roman" pitchFamily="18" charset="0"/>
                </a:defRPr>
              </a:lvl9pPr>
            </a:lstStyle>
            <a:p>
              <a:pPr>
                <a:spcAft>
                  <a:spcPts val="150"/>
                </a:spcAft>
                <a:tabLst/>
                <a:defRPr/>
              </a:pPr>
              <a:r>
                <a:rPr lang="en-US" sz="1200" dirty="0">
                  <a:solidFill>
                    <a:srgbClr val="990033"/>
                  </a:solidFill>
                  <a:latin typeface="Arial" panose="020B0604020202020204" pitchFamily="34" charset="0"/>
                  <a:cs typeface="Arial" panose="020B0604020202020204" pitchFamily="34" charset="0"/>
                </a:rPr>
                <a:t>Peripheral blood count</a:t>
              </a:r>
            </a:p>
            <a:p>
              <a:pPr>
                <a:spcAft>
                  <a:spcPts val="150"/>
                </a:spcAft>
                <a:tabLst/>
                <a:defRPr/>
              </a:pPr>
              <a:r>
                <a:rPr lang="en-US" sz="1200" dirty="0">
                  <a:solidFill>
                    <a:srgbClr val="990033"/>
                  </a:solidFill>
                  <a:latin typeface="Arial" panose="020B0604020202020204" pitchFamily="34" charset="0"/>
                  <a:cs typeface="Arial" panose="020B0604020202020204" pitchFamily="34" charset="0"/>
                </a:rPr>
                <a:t>Peripheral blood morphology</a:t>
              </a:r>
            </a:p>
            <a:p>
              <a:pPr>
                <a:spcAft>
                  <a:spcPts val="150"/>
                </a:spcAft>
                <a:tabLst/>
                <a:defRPr/>
              </a:pPr>
              <a:r>
                <a:rPr lang="en-US" sz="1200" dirty="0">
                  <a:solidFill>
                    <a:srgbClr val="990033"/>
                  </a:solidFill>
                  <a:latin typeface="Arial" panose="020B0604020202020204" pitchFamily="34" charset="0"/>
                  <a:cs typeface="Arial" panose="020B0604020202020204" pitchFamily="34" charset="0"/>
                </a:rPr>
                <a:t>Bone marrow </a:t>
              </a:r>
            </a:p>
            <a:p>
              <a:pPr marL="133350" indent="-133350">
                <a:spcAft>
                  <a:spcPts val="75"/>
                </a:spcAft>
                <a:buFont typeface="Arial" panose="020B0604020202020204" pitchFamily="34" charset="0"/>
                <a:buChar char="•"/>
                <a:tabLst/>
                <a:defRPr/>
              </a:pPr>
              <a:r>
                <a:rPr lang="en-US" sz="1050" dirty="0">
                  <a:solidFill>
                    <a:srgbClr val="000000"/>
                  </a:solidFill>
                  <a:latin typeface="Arial" panose="020B0604020202020204" pitchFamily="34" charset="0"/>
                  <a:cs typeface="Arial" panose="020B0604020202020204" pitchFamily="34" charset="0"/>
                </a:rPr>
                <a:t>Morphology</a:t>
              </a:r>
            </a:p>
            <a:p>
              <a:pPr marL="133350" indent="-133350">
                <a:spcAft>
                  <a:spcPts val="75"/>
                </a:spcAft>
                <a:buFont typeface="Arial" panose="020B0604020202020204" pitchFamily="34" charset="0"/>
                <a:buChar char="•"/>
                <a:tabLst/>
                <a:defRPr/>
              </a:pPr>
              <a:r>
                <a:rPr lang="en-US" sz="1050" dirty="0" err="1">
                  <a:solidFill>
                    <a:srgbClr val="000000"/>
                  </a:solidFill>
                  <a:latin typeface="Arial" panose="020B0604020202020204" pitchFamily="34" charset="0"/>
                  <a:cs typeface="Arial" panose="020B0604020202020204" pitchFamily="34" charset="0"/>
                </a:rPr>
                <a:t>Multiparameter</a:t>
              </a:r>
              <a:r>
                <a:rPr lang="en-US" sz="1050" dirty="0">
                  <a:solidFill>
                    <a:srgbClr val="000000"/>
                  </a:solidFill>
                  <a:latin typeface="Arial" panose="020B0604020202020204" pitchFamily="34" charset="0"/>
                  <a:cs typeface="Arial" panose="020B0604020202020204" pitchFamily="34" charset="0"/>
                </a:rPr>
                <a:t> flow </a:t>
              </a:r>
              <a:r>
                <a:rPr lang="en-US" sz="1050" dirty="0" err="1">
                  <a:solidFill>
                    <a:srgbClr val="000000"/>
                  </a:solidFill>
                  <a:latin typeface="Arial" panose="020B0604020202020204" pitchFamily="34" charset="0"/>
                  <a:cs typeface="Arial" panose="020B0604020202020204" pitchFamily="34" charset="0"/>
                </a:rPr>
                <a:t>cytometry</a:t>
              </a:r>
              <a:r>
                <a:rPr lang="en-US" sz="1050" dirty="0">
                  <a:solidFill>
                    <a:srgbClr val="000000"/>
                  </a:solidFill>
                  <a:latin typeface="Arial" panose="020B0604020202020204" pitchFamily="34" charset="0"/>
                  <a:cs typeface="Arial" panose="020B0604020202020204" pitchFamily="34" charset="0"/>
                </a:rPr>
                <a:t> (Leukemia-assoc. </a:t>
              </a:r>
              <a:r>
                <a:rPr lang="en-US" sz="1050" dirty="0" err="1">
                  <a:solidFill>
                    <a:srgbClr val="000000"/>
                  </a:solidFill>
                  <a:latin typeface="Arial" panose="020B0604020202020204" pitchFamily="34" charset="0"/>
                  <a:cs typeface="Arial" panose="020B0604020202020204" pitchFamily="34" charset="0"/>
                </a:rPr>
                <a:t>immunophenotype</a:t>
              </a:r>
              <a:r>
                <a:rPr lang="en-US" sz="1050" dirty="0">
                  <a:solidFill>
                    <a:srgbClr val="000000"/>
                  </a:solidFill>
                  <a:latin typeface="Arial" panose="020B0604020202020204" pitchFamily="34" charset="0"/>
                  <a:cs typeface="Arial" panose="020B0604020202020204" pitchFamily="34" charset="0"/>
                </a:rPr>
                <a:t>)</a:t>
              </a:r>
            </a:p>
            <a:p>
              <a:pPr marL="133350" indent="-133350">
                <a:spcAft>
                  <a:spcPts val="75"/>
                </a:spcAft>
                <a:tabLst/>
                <a:defRPr/>
              </a:pPr>
              <a:endParaRPr lang="en-US" sz="1050" dirty="0">
                <a:solidFill>
                  <a:srgbClr val="000000"/>
                </a:solidFill>
                <a:latin typeface="Arial" panose="020B0604020202020204" pitchFamily="34" charset="0"/>
                <a:cs typeface="Arial" panose="020B0604020202020204" pitchFamily="34" charset="0"/>
              </a:endParaRPr>
            </a:p>
            <a:p>
              <a:pPr marL="133350" indent="-133350">
                <a:spcAft>
                  <a:spcPts val="75"/>
                </a:spcAft>
                <a:tabLst/>
                <a:defRPr/>
              </a:pPr>
              <a:r>
                <a:rPr lang="en-US" sz="1050" dirty="0">
                  <a:solidFill>
                    <a:srgbClr val="000000"/>
                  </a:solidFill>
                  <a:latin typeface="Arial" panose="020B0604020202020204" pitchFamily="34" charset="0"/>
                  <a:cs typeface="Arial" panose="020B0604020202020204" pitchFamily="34" charset="0"/>
                </a:rPr>
                <a:t>Within 10 days</a:t>
              </a:r>
            </a:p>
            <a:p>
              <a:pPr marL="133350" indent="-133350">
                <a:spcAft>
                  <a:spcPts val="75"/>
                </a:spcAft>
                <a:buFont typeface="Arial" panose="020B0604020202020204" pitchFamily="34" charset="0"/>
                <a:buChar char="•"/>
                <a:tabLst/>
                <a:defRPr/>
              </a:pPr>
              <a:r>
                <a:rPr lang="en-US" sz="1050" dirty="0" err="1">
                  <a:solidFill>
                    <a:srgbClr val="000000"/>
                  </a:solidFill>
                  <a:latin typeface="Arial" panose="020B0604020202020204" pitchFamily="34" charset="0"/>
                  <a:cs typeface="Arial" panose="020B0604020202020204" pitchFamily="34" charset="0"/>
                </a:rPr>
                <a:t>Cytogenetics</a:t>
              </a:r>
              <a:endParaRPr lang="en-US" sz="1050" dirty="0">
                <a:solidFill>
                  <a:srgbClr val="000000"/>
                </a:solidFill>
                <a:latin typeface="Arial" panose="020B0604020202020204" pitchFamily="34" charset="0"/>
                <a:cs typeface="Arial" panose="020B0604020202020204" pitchFamily="34" charset="0"/>
              </a:endParaRPr>
            </a:p>
          </p:txBody>
        </p:sp>
        <p:sp>
          <p:nvSpPr>
            <p:cNvPr id="89" name="Text Box 9">
              <a:extLst>
                <a:ext uri="{FF2B5EF4-FFF2-40B4-BE49-F238E27FC236}">
                  <a16:creationId xmlns:a16="http://schemas.microsoft.com/office/drawing/2014/main" id="{1D08C1E7-8927-43A6-BC47-43FA43DB76ED}"/>
                </a:ext>
              </a:extLst>
            </p:cNvPr>
            <p:cNvSpPr txBox="1">
              <a:spLocks noChangeArrowheads="1"/>
            </p:cNvSpPr>
            <p:nvPr/>
          </p:nvSpPr>
          <p:spPr bwMode="auto">
            <a:xfrm>
              <a:off x="4439330" y="4783390"/>
              <a:ext cx="1586441" cy="369317"/>
            </a:xfrm>
            <a:prstGeom prst="rect">
              <a:avLst/>
            </a:prstGeom>
            <a:noFill/>
            <a:ln w="9525">
              <a:noFill/>
              <a:miter lim="800000"/>
              <a:headEnd/>
              <a:tailEnd/>
            </a:ln>
          </p:spPr>
          <p:txBody>
            <a:bodyPr>
              <a:spAutoFit/>
            </a:bodyPr>
            <a:lstStyle/>
            <a:p>
              <a:pPr>
                <a:spcAft>
                  <a:spcPts val="900"/>
                </a:spcAft>
                <a:defRPr/>
              </a:pPr>
              <a:endParaRPr lang="en-US" sz="1200" dirty="0">
                <a:solidFill>
                  <a:srgbClr val="000000"/>
                </a:solidFill>
              </a:endParaRPr>
            </a:p>
          </p:txBody>
        </p:sp>
      </p:grpSp>
      <p:sp>
        <p:nvSpPr>
          <p:cNvPr id="2" name="Title 1">
            <a:extLst>
              <a:ext uri="{FF2B5EF4-FFF2-40B4-BE49-F238E27FC236}">
                <a16:creationId xmlns:a16="http://schemas.microsoft.com/office/drawing/2014/main" id="{DBC42E3A-2E0E-4282-9D45-E54787CB28AE}"/>
              </a:ext>
            </a:extLst>
          </p:cNvPr>
          <p:cNvSpPr>
            <a:spLocks noGrp="1"/>
          </p:cNvSpPr>
          <p:nvPr>
            <p:ph type="title"/>
          </p:nvPr>
        </p:nvSpPr>
        <p:spPr/>
        <p:txBody>
          <a:bodyPr/>
          <a:lstStyle/>
          <a:p>
            <a:r>
              <a:rPr lang="fr-FR" dirty="0"/>
              <a:t>Diagnostic and </a:t>
            </a:r>
            <a:r>
              <a:rPr lang="fr-FR" dirty="0" err="1"/>
              <a:t>Prognostic</a:t>
            </a:r>
            <a:r>
              <a:rPr lang="fr-FR" dirty="0"/>
              <a:t> </a:t>
            </a:r>
            <a:r>
              <a:rPr lang="fr-FR" dirty="0" err="1"/>
              <a:t>work</a:t>
            </a:r>
            <a:r>
              <a:rPr lang="fr-FR" dirty="0"/>
              <a:t>-up</a:t>
            </a:r>
            <a:endParaRPr lang="en-US" dirty="0"/>
          </a:p>
        </p:txBody>
      </p:sp>
      <p:sp>
        <p:nvSpPr>
          <p:cNvPr id="3" name="Text Box 9">
            <a:extLst>
              <a:ext uri="{FF2B5EF4-FFF2-40B4-BE49-F238E27FC236}">
                <a16:creationId xmlns:a16="http://schemas.microsoft.com/office/drawing/2014/main" id="{0928BCF7-7B60-0491-EFD2-78B8D74160F9}"/>
              </a:ext>
            </a:extLst>
          </p:cNvPr>
          <p:cNvSpPr txBox="1">
            <a:spLocks noChangeArrowheads="1"/>
          </p:cNvSpPr>
          <p:nvPr/>
        </p:nvSpPr>
        <p:spPr bwMode="auto">
          <a:xfrm>
            <a:off x="6500018" y="2909974"/>
            <a:ext cx="1376363" cy="276999"/>
          </a:xfrm>
          <a:prstGeom prst="rect">
            <a:avLst/>
          </a:prstGeom>
          <a:noFill/>
          <a:ln w="9525">
            <a:noFill/>
            <a:miter lim="800000"/>
            <a:headEnd/>
            <a:tailEnd/>
          </a:ln>
        </p:spPr>
        <p:txBody>
          <a:bodyPr>
            <a:spAutoFit/>
          </a:bodyPr>
          <a:lstStyle/>
          <a:p>
            <a:pPr>
              <a:spcAft>
                <a:spcPts val="900"/>
              </a:spcAft>
              <a:defRPr/>
            </a:pPr>
            <a:r>
              <a:rPr lang="en-US" sz="1200" dirty="0">
                <a:solidFill>
                  <a:srgbClr val="000000"/>
                </a:solidFill>
              </a:rPr>
              <a:t>within 5-7 days</a:t>
            </a:r>
          </a:p>
        </p:txBody>
      </p:sp>
      <p:sp>
        <p:nvSpPr>
          <p:cNvPr id="4" name="AutoShape 11">
            <a:extLst>
              <a:ext uri="{FF2B5EF4-FFF2-40B4-BE49-F238E27FC236}">
                <a16:creationId xmlns:a16="http://schemas.microsoft.com/office/drawing/2014/main" id="{843A4C36-A3B1-5293-DE13-B08DE70EB8AE}"/>
              </a:ext>
            </a:extLst>
          </p:cNvPr>
          <p:cNvSpPr>
            <a:spLocks/>
          </p:cNvSpPr>
          <p:nvPr/>
        </p:nvSpPr>
        <p:spPr bwMode="auto">
          <a:xfrm rot="10800000">
            <a:off x="6229961" y="2964562"/>
            <a:ext cx="153040" cy="162570"/>
          </a:xfrm>
          <a:prstGeom prst="leftBrace">
            <a:avLst>
              <a:gd name="adj1" fmla="val 26702"/>
              <a:gd name="adj2" fmla="val 50000"/>
            </a:avLst>
          </a:prstGeom>
          <a:noFill/>
          <a:ln w="9525">
            <a:solidFill>
              <a:schemeClr val="tx1"/>
            </a:solidFill>
            <a:round/>
            <a:headEnd/>
            <a:tailEnd/>
          </a:ln>
        </p:spPr>
        <p:txBody>
          <a:bodyPr wrap="none" anchor="ctr"/>
          <a:lstStyle/>
          <a:p>
            <a:pPr eaLnBrk="1" hangingPunct="1">
              <a:defRPr/>
            </a:pPr>
            <a:endParaRPr lang="de-DE" sz="1350">
              <a:solidFill>
                <a:srgbClr val="000000"/>
              </a:solidFill>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E98CEFF-C37B-4F37-AF76-7491464F521A}"/>
              </a:ext>
            </a:extLst>
          </p:cNvPr>
          <p:cNvSpPr>
            <a:spLocks noGrp="1" noChangeArrowheads="1"/>
          </p:cNvSpPr>
          <p:nvPr>
            <p:ph type="title"/>
          </p:nvPr>
        </p:nvSpPr>
        <p:spPr/>
        <p:txBody>
          <a:bodyPr/>
          <a:lstStyle/>
          <a:p>
            <a:pPr eaLnBrk="1" hangingPunct="1">
              <a:defRPr/>
            </a:pPr>
            <a:r>
              <a:rPr lang="en-GB" sz="3000" dirty="0">
                <a:latin typeface="+mn-lt"/>
                <a:ea typeface="HelveticaNeueLT Std Blk Ext"/>
                <a:cs typeface="HelveticaNeueLT Std Blk Ext"/>
              </a:rPr>
              <a:t>Mechanisms of illness of AML</a:t>
            </a:r>
            <a:endParaRPr lang="en-US" sz="3000" dirty="0">
              <a:latin typeface="+mn-lt"/>
              <a:ea typeface="HelveticaNeueLT Std Blk Ext"/>
              <a:cs typeface="HelveticaNeueLT Std Blk Ext"/>
            </a:endParaRPr>
          </a:p>
        </p:txBody>
      </p:sp>
      <p:sp>
        <p:nvSpPr>
          <p:cNvPr id="23555" name="Rectangle 3">
            <a:extLst>
              <a:ext uri="{FF2B5EF4-FFF2-40B4-BE49-F238E27FC236}">
                <a16:creationId xmlns:a16="http://schemas.microsoft.com/office/drawing/2014/main" id="{2AFE9F02-1C73-458D-8069-43721140E2A3}"/>
              </a:ext>
            </a:extLst>
          </p:cNvPr>
          <p:cNvSpPr>
            <a:spLocks noGrp="1" noChangeArrowheads="1"/>
          </p:cNvSpPr>
          <p:nvPr>
            <p:ph idx="1"/>
          </p:nvPr>
        </p:nvSpPr>
        <p:spPr>
          <a:xfrm>
            <a:off x="265112" y="700549"/>
            <a:ext cx="8421688" cy="3757152"/>
          </a:xfrm>
        </p:spPr>
        <p:txBody>
          <a:bodyPr>
            <a:normAutofit/>
          </a:bodyPr>
          <a:lstStyle/>
          <a:p>
            <a:pPr>
              <a:lnSpc>
                <a:spcPct val="80000"/>
              </a:lnSpc>
              <a:spcAft>
                <a:spcPts val="900"/>
              </a:spcAft>
              <a:buFont typeface="Arial" panose="020B0604020202020204" pitchFamily="34" charset="0"/>
              <a:buChar char="•"/>
              <a:defRPr/>
            </a:pPr>
            <a:r>
              <a:rPr lang="en-GB" altLang="en-US" sz="1600" dirty="0">
                <a:ea typeface="ＭＳ Ｐゴシック" panose="020B0600070205080204" pitchFamily="34" charset="-128"/>
              </a:rPr>
              <a:t>AML causes morbidity and mortality through three general mechanisms:</a:t>
            </a:r>
          </a:p>
          <a:p>
            <a:pPr marL="342900" lvl="1" indent="-342900">
              <a:lnSpc>
                <a:spcPct val="80000"/>
              </a:lnSpc>
              <a:spcAft>
                <a:spcPts val="900"/>
              </a:spcAft>
              <a:defRPr/>
            </a:pPr>
            <a:r>
              <a:rPr lang="en-GB" altLang="en-US" sz="1400" dirty="0">
                <a:ea typeface="ＭＳ Ｐゴシック" panose="020B0600070205080204" pitchFamily="34" charset="-128"/>
              </a:rPr>
              <a:t>Deficiency in normal blood cell number or function</a:t>
            </a:r>
          </a:p>
          <a:p>
            <a:pPr marL="685800" lvl="2">
              <a:lnSpc>
                <a:spcPct val="80000"/>
              </a:lnSpc>
              <a:spcAft>
                <a:spcPts val="900"/>
              </a:spcAft>
              <a:defRPr/>
            </a:pPr>
            <a:r>
              <a:rPr lang="en-GB" altLang="ja-JP" sz="1100" dirty="0"/>
              <a:t>Replacement of normal with malignant cells (crowding out)</a:t>
            </a:r>
          </a:p>
          <a:p>
            <a:pPr marL="685800" lvl="2">
              <a:lnSpc>
                <a:spcPct val="80000"/>
              </a:lnSpc>
              <a:spcAft>
                <a:spcPts val="900"/>
              </a:spcAft>
              <a:defRPr/>
            </a:pPr>
            <a:r>
              <a:rPr lang="en-GB" altLang="en-US" sz="1100" dirty="0">
                <a:ea typeface="ＭＳ Ｐゴシック" panose="020B0600070205080204" pitchFamily="34" charset="-128"/>
              </a:rPr>
              <a:t>Direct growth inhibition</a:t>
            </a:r>
          </a:p>
          <a:p>
            <a:pPr marL="685800" lvl="2">
              <a:lnSpc>
                <a:spcPct val="80000"/>
              </a:lnSpc>
              <a:spcAft>
                <a:spcPts val="900"/>
              </a:spcAft>
              <a:defRPr/>
            </a:pPr>
            <a:r>
              <a:rPr lang="en-GB" altLang="en-US" sz="1100" dirty="0">
                <a:ea typeface="ＭＳ Ｐゴシック" panose="020B0600070205080204" pitchFamily="34" charset="-128"/>
              </a:rPr>
              <a:t>Consequences</a:t>
            </a:r>
          </a:p>
          <a:p>
            <a:pPr marL="1143000" lvl="3">
              <a:lnSpc>
                <a:spcPct val="80000"/>
              </a:lnSpc>
              <a:spcAft>
                <a:spcPts val="900"/>
              </a:spcAft>
              <a:defRPr/>
            </a:pPr>
            <a:r>
              <a:rPr lang="en-US" altLang="en-US" sz="1050" dirty="0">
                <a:ea typeface="ＭＳ Ｐゴシック" panose="020B0600070205080204" pitchFamily="34" charset="-128"/>
              </a:rPr>
              <a:t>Infection - Due to abnormal white blood cells (neutrophils)</a:t>
            </a:r>
          </a:p>
          <a:p>
            <a:pPr marL="1143000" lvl="3">
              <a:lnSpc>
                <a:spcPct val="80000"/>
              </a:lnSpc>
              <a:spcAft>
                <a:spcPts val="900"/>
              </a:spcAft>
              <a:defRPr/>
            </a:pPr>
            <a:r>
              <a:rPr lang="en-GB" altLang="en-US" sz="1050" dirty="0"/>
              <a:t>Haemorrhage - Due to abnormal platelets and disseminated intravascular coagulation</a:t>
            </a:r>
          </a:p>
          <a:p>
            <a:pPr marL="1143000" lvl="3">
              <a:lnSpc>
                <a:spcPct val="80000"/>
              </a:lnSpc>
              <a:spcAft>
                <a:spcPts val="900"/>
              </a:spcAft>
              <a:defRPr/>
            </a:pPr>
            <a:r>
              <a:rPr lang="en-GB" altLang="en-US" sz="1050" dirty="0"/>
              <a:t>Anaemia - Due to reduced red cell count</a:t>
            </a:r>
          </a:p>
          <a:p>
            <a:pPr marL="342900" lvl="1" indent="-342900">
              <a:lnSpc>
                <a:spcPct val="80000"/>
              </a:lnSpc>
              <a:spcAft>
                <a:spcPts val="900"/>
              </a:spcAft>
              <a:defRPr/>
            </a:pPr>
            <a:r>
              <a:rPr lang="en-GB" altLang="en-US" sz="1400" dirty="0">
                <a:ea typeface="ＭＳ Ｐゴシック" panose="020B0600070205080204" pitchFamily="34" charset="-128"/>
              </a:rPr>
              <a:t>Invasion of vital organs with impairment of organ function</a:t>
            </a:r>
          </a:p>
          <a:p>
            <a:pPr marL="342900" lvl="1" indent="-342900">
              <a:lnSpc>
                <a:spcPct val="80000"/>
              </a:lnSpc>
              <a:spcAft>
                <a:spcPts val="900"/>
              </a:spcAft>
              <a:defRPr/>
            </a:pPr>
            <a:r>
              <a:rPr lang="en-GB" altLang="en-US" sz="1400" dirty="0">
                <a:ea typeface="ＭＳ Ｐゴシック" panose="020B0600070205080204" pitchFamily="34" charset="-128"/>
              </a:rPr>
              <a:t>Systemic disturbances by metabolic imbalance</a:t>
            </a:r>
          </a:p>
          <a:p>
            <a:pPr marL="342900" lvl="1" indent="-342900">
              <a:lnSpc>
                <a:spcPct val="80000"/>
              </a:lnSpc>
              <a:spcAft>
                <a:spcPts val="900"/>
              </a:spcAft>
              <a:buFont typeface="Arial" panose="020B0604020202020204" pitchFamily="34" charset="0"/>
              <a:buChar char="•"/>
              <a:defRPr/>
            </a:pPr>
            <a:r>
              <a:rPr lang="en-GB" altLang="en-US" sz="1600" dirty="0">
                <a:ea typeface="ＭＳ Ｐゴシック" panose="020B0600070205080204" pitchFamily="34" charset="-128"/>
              </a:rPr>
              <a:t>Cytotoxic chemotherapy is also associated with significant morbidity</a:t>
            </a:r>
          </a:p>
          <a:p>
            <a:pPr marL="342900" lvl="1" indent="-342900">
              <a:lnSpc>
                <a:spcPct val="80000"/>
              </a:lnSpc>
              <a:spcAft>
                <a:spcPts val="900"/>
              </a:spcAft>
              <a:defRPr/>
            </a:pPr>
            <a:r>
              <a:rPr lang="en-GB" altLang="en-US" sz="1400" dirty="0">
                <a:ea typeface="ＭＳ Ｐゴシック" panose="020B0600070205080204" pitchFamily="34" charset="-128"/>
              </a:rPr>
              <a:t>Often difficult to distinguish between treatment effects and disease effects</a:t>
            </a:r>
          </a:p>
          <a:p>
            <a:pPr>
              <a:lnSpc>
                <a:spcPct val="80000"/>
              </a:lnSpc>
              <a:spcAft>
                <a:spcPts val="900"/>
              </a:spcAft>
              <a:defRPr/>
            </a:pPr>
            <a:endParaRPr lang="en-US" altLang="en-US" sz="1350" dirty="0">
              <a:ea typeface="ＭＳ Ｐゴシック" panose="020B0600070205080204" pitchFamily="34" charset="-128"/>
              <a:cs typeface="Times New Roman" panose="02020603050405020304" pitchFamily="18" charset="0"/>
            </a:endParaRP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40D33-2E7F-42C4-8A19-27825F067E59}"/>
              </a:ext>
            </a:extLst>
          </p:cNvPr>
          <p:cNvSpPr>
            <a:spLocks noGrp="1"/>
          </p:cNvSpPr>
          <p:nvPr>
            <p:ph type="title"/>
          </p:nvPr>
        </p:nvSpPr>
        <p:spPr>
          <a:xfrm>
            <a:off x="265112" y="214698"/>
            <a:ext cx="8185714" cy="400842"/>
          </a:xfrm>
        </p:spPr>
        <p:txBody>
          <a:bodyPr/>
          <a:lstStyle/>
          <a:p>
            <a:r>
              <a:rPr lang="en-US" altLang="en-US" sz="2000" dirty="0"/>
              <a:t>Traditional AML Treatment: Induction Chemotherapy (IC)</a:t>
            </a:r>
            <a:endParaRPr lang="en-US" sz="2000" dirty="0"/>
          </a:p>
        </p:txBody>
      </p:sp>
      <p:sp>
        <p:nvSpPr>
          <p:cNvPr id="3" name="Content Placeholder 2">
            <a:extLst>
              <a:ext uri="{FF2B5EF4-FFF2-40B4-BE49-F238E27FC236}">
                <a16:creationId xmlns:a16="http://schemas.microsoft.com/office/drawing/2014/main" id="{27FE7EAC-78F4-4608-B262-25A608DAA9F9}"/>
              </a:ext>
            </a:extLst>
          </p:cNvPr>
          <p:cNvSpPr>
            <a:spLocks noGrp="1"/>
          </p:cNvSpPr>
          <p:nvPr>
            <p:ph idx="1"/>
          </p:nvPr>
        </p:nvSpPr>
        <p:spPr/>
        <p:txBody>
          <a:bodyPr>
            <a:normAutofit/>
          </a:bodyPr>
          <a:lstStyle/>
          <a:p>
            <a:pPr>
              <a:defRPr/>
            </a:pPr>
            <a:r>
              <a:rPr lang="en-US" sz="1600" dirty="0"/>
              <a:t>Rationale </a:t>
            </a:r>
          </a:p>
          <a:p>
            <a:pPr lvl="1">
              <a:defRPr/>
            </a:pPr>
            <a:r>
              <a:rPr lang="en-US" sz="1400" dirty="0">
                <a:solidFill>
                  <a:srgbClr val="D72240"/>
                </a:solidFill>
              </a:rPr>
              <a:t>Usually for fit patients</a:t>
            </a:r>
          </a:p>
          <a:p>
            <a:pPr lvl="1">
              <a:defRPr/>
            </a:pPr>
            <a:r>
              <a:rPr lang="en-US" sz="1400" dirty="0"/>
              <a:t>Intensity of treatment depends on patient’s age and health</a:t>
            </a:r>
          </a:p>
          <a:p>
            <a:pPr lvl="2">
              <a:buFont typeface="Wingdings" charset="2"/>
              <a:buChar char="§"/>
              <a:defRPr/>
            </a:pPr>
            <a:r>
              <a:rPr lang="en-US" sz="1100" dirty="0"/>
              <a:t>In younger patients (e.g., &lt; 60 years), induction often involves treatment with 2 chemotherapy drugs</a:t>
            </a:r>
          </a:p>
          <a:p>
            <a:pPr marL="1469898" lvl="4" indent="-212598">
              <a:buFont typeface="Arial" panose="020B0604020202020204" pitchFamily="34" charset="0"/>
              <a:buChar char="̶"/>
              <a:defRPr/>
            </a:pPr>
            <a:r>
              <a:rPr lang="en-US" sz="1100" dirty="0">
                <a:cs typeface="Calibri"/>
              </a:rPr>
              <a:t>Still 7+3 (since 1973!) = </a:t>
            </a:r>
            <a:r>
              <a:rPr lang="en-US" sz="1400" dirty="0">
                <a:solidFill>
                  <a:srgbClr val="D72240"/>
                </a:solidFill>
                <a:cs typeface="Calibri"/>
              </a:rPr>
              <a:t>7 days of cytarabine (</a:t>
            </a:r>
            <a:r>
              <a:rPr lang="en-US" sz="1400" dirty="0" err="1">
                <a:solidFill>
                  <a:srgbClr val="D72240"/>
                </a:solidFill>
                <a:cs typeface="Calibri"/>
              </a:rPr>
              <a:t>ara</a:t>
            </a:r>
            <a:r>
              <a:rPr lang="en-US" sz="1400" dirty="0">
                <a:solidFill>
                  <a:srgbClr val="D72240"/>
                </a:solidFill>
                <a:cs typeface="Calibri"/>
              </a:rPr>
              <a:t>-C) + 3 days of anthracycline </a:t>
            </a:r>
          </a:p>
          <a:p>
            <a:pPr marL="1257300" lvl="4" indent="0">
              <a:buNone/>
              <a:defRPr/>
            </a:pPr>
            <a:r>
              <a:rPr lang="en-US" sz="1100" dirty="0">
                <a:cs typeface="Calibri"/>
              </a:rPr>
              <a:t>-  A target agent may be added (i.e. </a:t>
            </a:r>
            <a:r>
              <a:rPr lang="en-US" sz="1100" dirty="0" err="1">
                <a:cs typeface="Calibri"/>
              </a:rPr>
              <a:t>Gentuzumab</a:t>
            </a:r>
            <a:r>
              <a:rPr lang="en-US" sz="1100" dirty="0">
                <a:cs typeface="Calibri"/>
              </a:rPr>
              <a:t> for </a:t>
            </a:r>
            <a:r>
              <a:rPr lang="en-US" sz="1100" dirty="0" err="1">
                <a:cs typeface="Calibri"/>
              </a:rPr>
              <a:t>cor</a:t>
            </a:r>
            <a:r>
              <a:rPr lang="en-US" sz="1100" dirty="0">
                <a:cs typeface="Calibri"/>
              </a:rPr>
              <a:t> binding factor leukemia or </a:t>
            </a:r>
            <a:r>
              <a:rPr lang="en-US" sz="1100" dirty="0" err="1">
                <a:cs typeface="Calibri"/>
              </a:rPr>
              <a:t>midostaurin</a:t>
            </a:r>
            <a:r>
              <a:rPr lang="en-US" sz="1100" dirty="0">
                <a:cs typeface="Calibri"/>
              </a:rPr>
              <a:t>/</a:t>
            </a:r>
            <a:r>
              <a:rPr lang="en-US" sz="1100" dirty="0" err="1">
                <a:cs typeface="Calibri"/>
              </a:rPr>
              <a:t>quizartinib</a:t>
            </a:r>
            <a:r>
              <a:rPr lang="en-US" sz="1100" dirty="0">
                <a:cs typeface="Calibri"/>
              </a:rPr>
              <a:t> for FLT3)</a:t>
            </a:r>
          </a:p>
          <a:p>
            <a:pPr lvl="2">
              <a:buFont typeface="Wingdings" charset="2"/>
              <a:buChar char="§"/>
              <a:defRPr/>
            </a:pPr>
            <a:r>
              <a:rPr lang="en-US" sz="1100" dirty="0"/>
              <a:t>Pt &gt; 60 years: some older fit patients may benefit from similar or slightly less intensive treatment</a:t>
            </a:r>
          </a:p>
          <a:p>
            <a:pPr lvl="1">
              <a:spcAft>
                <a:spcPct val="0"/>
              </a:spcAft>
              <a:defRPr/>
            </a:pPr>
            <a:r>
              <a:rPr lang="en-US" altLang="en-US" sz="1400" dirty="0"/>
              <a:t>Aims to induce complete remission (CR) (= quickly getting rid of as many leukemia cells as possible)</a:t>
            </a:r>
          </a:p>
          <a:p>
            <a:pPr lvl="2">
              <a:spcAft>
                <a:spcPct val="0"/>
              </a:spcAft>
              <a:buFont typeface="Wingdings" panose="05000000000000000000" pitchFamily="2" charset="2"/>
              <a:buChar char="§"/>
            </a:pPr>
            <a:r>
              <a:rPr lang="en-US" altLang="en-US" sz="1200" dirty="0"/>
              <a:t>Bone marrow blasts &lt;5%</a:t>
            </a:r>
          </a:p>
          <a:p>
            <a:pPr lvl="2">
              <a:spcAft>
                <a:spcPct val="0"/>
              </a:spcAft>
              <a:buFont typeface="Wingdings" panose="05000000000000000000" pitchFamily="2" charset="2"/>
              <a:buChar char="§"/>
            </a:pPr>
            <a:r>
              <a:rPr lang="en-US" altLang="en-US" sz="1200" dirty="0"/>
              <a:t>Improvements (near normalization) of blood counts</a:t>
            </a:r>
          </a:p>
          <a:p>
            <a:pPr marL="400050" lvl="2">
              <a:buFont typeface="Arial" panose="020B0604020202020204" pitchFamily="34" charset="0"/>
              <a:buChar char="̶"/>
              <a:defRPr/>
            </a:pPr>
            <a:endParaRPr lang="en-US" dirty="0">
              <a:solidFill>
                <a:srgbClr val="000000"/>
              </a:solidFill>
              <a:cs typeface="Calibri"/>
            </a:endParaRPr>
          </a:p>
          <a:p>
            <a:pPr lvl="2">
              <a:defRPr/>
            </a:pPr>
            <a:endParaRPr lang="en-US" sz="1400" dirty="0"/>
          </a:p>
          <a:p>
            <a:endParaRPr lang="en-US" dirty="0"/>
          </a:p>
        </p:txBody>
      </p:sp>
      <p:graphicFrame>
        <p:nvGraphicFramePr>
          <p:cNvPr id="4" name="Group 91">
            <a:extLst>
              <a:ext uri="{FF2B5EF4-FFF2-40B4-BE49-F238E27FC236}">
                <a16:creationId xmlns:a16="http://schemas.microsoft.com/office/drawing/2014/main" id="{B8C0DECC-BB5D-4014-B705-D80D3B56E248}"/>
              </a:ext>
            </a:extLst>
          </p:cNvPr>
          <p:cNvGraphicFramePr>
            <a:graphicFrameLocks noGrp="1"/>
          </p:cNvGraphicFramePr>
          <p:nvPr>
            <p:extLst>
              <p:ext uri="{D42A27DB-BD31-4B8C-83A1-F6EECF244321}">
                <p14:modId xmlns:p14="http://schemas.microsoft.com/office/powerpoint/2010/main" val="1599053866"/>
              </p:ext>
            </p:extLst>
          </p:nvPr>
        </p:nvGraphicFramePr>
        <p:xfrm>
          <a:off x="556752" y="3749683"/>
          <a:ext cx="8030495" cy="748494"/>
        </p:xfrm>
        <a:graphic>
          <a:graphicData uri="http://schemas.openxmlformats.org/drawingml/2006/table">
            <a:tbl>
              <a:tblPr/>
              <a:tblGrid>
                <a:gridCol w="1140636">
                  <a:extLst>
                    <a:ext uri="{9D8B030D-6E8A-4147-A177-3AD203B41FA5}">
                      <a16:colId xmlns:a16="http://schemas.microsoft.com/office/drawing/2014/main" val="20000"/>
                    </a:ext>
                  </a:extLst>
                </a:gridCol>
                <a:gridCol w="976899">
                  <a:extLst>
                    <a:ext uri="{9D8B030D-6E8A-4147-A177-3AD203B41FA5}">
                      <a16:colId xmlns:a16="http://schemas.microsoft.com/office/drawing/2014/main" val="20001"/>
                    </a:ext>
                  </a:extLst>
                </a:gridCol>
                <a:gridCol w="975058">
                  <a:extLst>
                    <a:ext uri="{9D8B030D-6E8A-4147-A177-3AD203B41FA5}">
                      <a16:colId xmlns:a16="http://schemas.microsoft.com/office/drawing/2014/main" val="20002"/>
                    </a:ext>
                  </a:extLst>
                </a:gridCol>
                <a:gridCol w="976899">
                  <a:extLst>
                    <a:ext uri="{9D8B030D-6E8A-4147-A177-3AD203B41FA5}">
                      <a16:colId xmlns:a16="http://schemas.microsoft.com/office/drawing/2014/main" val="20003"/>
                    </a:ext>
                  </a:extLst>
                </a:gridCol>
                <a:gridCol w="975058">
                  <a:extLst>
                    <a:ext uri="{9D8B030D-6E8A-4147-A177-3AD203B41FA5}">
                      <a16:colId xmlns:a16="http://schemas.microsoft.com/office/drawing/2014/main" val="20004"/>
                    </a:ext>
                  </a:extLst>
                </a:gridCol>
                <a:gridCol w="976899">
                  <a:extLst>
                    <a:ext uri="{9D8B030D-6E8A-4147-A177-3AD203B41FA5}">
                      <a16:colId xmlns:a16="http://schemas.microsoft.com/office/drawing/2014/main" val="20005"/>
                    </a:ext>
                  </a:extLst>
                </a:gridCol>
                <a:gridCol w="1122239">
                  <a:extLst>
                    <a:ext uri="{9D8B030D-6E8A-4147-A177-3AD203B41FA5}">
                      <a16:colId xmlns:a16="http://schemas.microsoft.com/office/drawing/2014/main" val="20006"/>
                    </a:ext>
                  </a:extLst>
                </a:gridCol>
                <a:gridCol w="886807">
                  <a:extLst>
                    <a:ext uri="{9D8B030D-6E8A-4147-A177-3AD203B41FA5}">
                      <a16:colId xmlns:a16="http://schemas.microsoft.com/office/drawing/2014/main" val="20007"/>
                    </a:ext>
                  </a:extLst>
                </a:gridCol>
              </a:tblGrid>
              <a:tr h="100697">
                <a:tc gridSpan="8">
                  <a:txBody>
                    <a:bodyPr/>
                    <a:lstStyle>
                      <a:lvl1pPr eaLnBrk="0" hangingPunct="0">
                        <a:spcBef>
                          <a:spcPct val="20000"/>
                        </a:spcBef>
                        <a:buClr>
                          <a:srgbClr val="004080"/>
                        </a:buClr>
                        <a:buSzPct val="125000"/>
                        <a:buFont typeface="Wingdings 2" pitchFamily="18" charset="2"/>
                        <a:defRPr>
                          <a:solidFill>
                            <a:schemeClr val="tx2"/>
                          </a:solidFill>
                          <a:latin typeface="Helvetica Neue Medium" charset="0"/>
                          <a:ea typeface="ＭＳ Ｐゴシック" pitchFamily="34" charset="-128"/>
                        </a:defRPr>
                      </a:lvl1pPr>
                      <a:lvl2pPr marL="742950" indent="-285750" eaLnBrk="0" hangingPunct="0">
                        <a:spcBef>
                          <a:spcPct val="20000"/>
                        </a:spcBef>
                        <a:buClr>
                          <a:srgbClr val="004080"/>
                        </a:buClr>
                        <a:buFont typeface="Wingdings" pitchFamily="2" charset="2"/>
                        <a:defRPr sz="1600">
                          <a:solidFill>
                            <a:schemeClr val="tx2"/>
                          </a:solidFill>
                          <a:latin typeface="Helvetica Neue Medium" charset="0"/>
                          <a:ea typeface="ＭＳ Ｐゴシック" pitchFamily="34" charset="-128"/>
                        </a:defRPr>
                      </a:lvl2pPr>
                      <a:lvl3pPr marL="1143000" indent="-228600" eaLnBrk="0" hangingPunct="0">
                        <a:spcBef>
                          <a:spcPct val="20000"/>
                        </a:spcBef>
                        <a:buClr>
                          <a:srgbClr val="004080"/>
                        </a:buClr>
                        <a:buFont typeface="Wingdings" pitchFamily="2" charset="2"/>
                        <a:defRPr sz="1400">
                          <a:solidFill>
                            <a:schemeClr val="tx2"/>
                          </a:solidFill>
                          <a:latin typeface="Helvetica Neue Medium" charset="0"/>
                          <a:ea typeface="ＭＳ Ｐゴシック" pitchFamily="34" charset="-128"/>
                        </a:defRPr>
                      </a:lvl3pPr>
                      <a:lvl4pPr marL="1600200" indent="-228600" eaLnBrk="0" hangingPunct="0">
                        <a:spcBef>
                          <a:spcPct val="20000"/>
                        </a:spcBef>
                        <a:buClr>
                          <a:srgbClr val="004080"/>
                        </a:buClr>
                        <a:buFont typeface="Wingdings" pitchFamily="2" charset="2"/>
                        <a:defRPr sz="1200">
                          <a:solidFill>
                            <a:schemeClr val="tx2"/>
                          </a:solidFill>
                          <a:latin typeface="Helvetica Neue Medium" charset="0"/>
                          <a:ea typeface="ＭＳ Ｐゴシック" pitchFamily="34" charset="-128"/>
                        </a:defRPr>
                      </a:lvl4pPr>
                      <a:lvl5pPr marL="2057400" indent="-228600" eaLnBrk="0" hangingPunct="0">
                        <a:spcBef>
                          <a:spcPct val="20000"/>
                        </a:spcBef>
                        <a:buClr>
                          <a:srgbClr val="004080"/>
                        </a:buClr>
                        <a:buFont typeface="Wingdings" pitchFamily="2" charset="2"/>
                        <a:defRPr sz="1100">
                          <a:solidFill>
                            <a:schemeClr val="tx2"/>
                          </a:solidFill>
                          <a:latin typeface="Helvetica Neue Medium" charset="0"/>
                          <a:ea typeface="ＭＳ Ｐゴシック" pitchFamily="34" charset="-128"/>
                        </a:defRPr>
                      </a:lvl5pPr>
                      <a:lvl6pPr marL="25146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6pPr>
                      <a:lvl7pPr marL="29718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7pPr>
                      <a:lvl8pPr marL="34290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8pPr>
                      <a:lvl9pPr marL="38862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
                          <a:srgbClr val="002C4F"/>
                        </a:buClr>
                        <a:buSzTx/>
                        <a:buFont typeface="Times" charset="0"/>
                        <a:buNone/>
                        <a:tabLst/>
                      </a:pPr>
                      <a:r>
                        <a:rPr kumimoji="0" lang="en-US" altLang="en-US" sz="1400" b="1" i="0" u="none" strike="noStrike" cap="none" normalizeH="0" baseline="0" dirty="0">
                          <a:ln>
                            <a:noFill/>
                          </a:ln>
                          <a:solidFill>
                            <a:schemeClr val="bg1"/>
                          </a:solidFill>
                          <a:effectLst/>
                          <a:latin typeface="Arial" pitchFamily="34" charset="0"/>
                          <a:ea typeface="ＭＳ Ｐゴシック" pitchFamily="34" charset="-128"/>
                        </a:rPr>
                        <a:t>Impact of Age on CR rate</a:t>
                      </a:r>
                    </a:p>
                  </a:txBody>
                  <a:tcPr marL="68581" marR="68581" marT="34325" marB="343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97FD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8950">
                <a:tc>
                  <a:txBody>
                    <a:bodyPr/>
                    <a:lstStyle>
                      <a:lvl1pPr eaLnBrk="0" hangingPunct="0">
                        <a:spcBef>
                          <a:spcPct val="20000"/>
                        </a:spcBef>
                        <a:buClr>
                          <a:srgbClr val="004080"/>
                        </a:buClr>
                        <a:buSzPct val="125000"/>
                        <a:buFont typeface="Wingdings 2" pitchFamily="18" charset="2"/>
                        <a:defRPr>
                          <a:solidFill>
                            <a:schemeClr val="tx2"/>
                          </a:solidFill>
                          <a:latin typeface="Helvetica Neue Medium" charset="0"/>
                          <a:ea typeface="ＭＳ Ｐゴシック" pitchFamily="34" charset="-128"/>
                        </a:defRPr>
                      </a:lvl1pPr>
                      <a:lvl2pPr marL="742950" indent="-285750" eaLnBrk="0" hangingPunct="0">
                        <a:spcBef>
                          <a:spcPct val="20000"/>
                        </a:spcBef>
                        <a:buClr>
                          <a:srgbClr val="004080"/>
                        </a:buClr>
                        <a:buFont typeface="Wingdings" pitchFamily="2" charset="2"/>
                        <a:defRPr sz="1600">
                          <a:solidFill>
                            <a:schemeClr val="tx2"/>
                          </a:solidFill>
                          <a:latin typeface="Helvetica Neue Medium" charset="0"/>
                          <a:ea typeface="ＭＳ Ｐゴシック" pitchFamily="34" charset="-128"/>
                        </a:defRPr>
                      </a:lvl2pPr>
                      <a:lvl3pPr marL="1143000" indent="-228600" eaLnBrk="0" hangingPunct="0">
                        <a:spcBef>
                          <a:spcPct val="20000"/>
                        </a:spcBef>
                        <a:buClr>
                          <a:srgbClr val="004080"/>
                        </a:buClr>
                        <a:buFont typeface="Wingdings" pitchFamily="2" charset="2"/>
                        <a:defRPr sz="1400">
                          <a:solidFill>
                            <a:schemeClr val="tx2"/>
                          </a:solidFill>
                          <a:latin typeface="Helvetica Neue Medium" charset="0"/>
                          <a:ea typeface="ＭＳ Ｐゴシック" pitchFamily="34" charset="-128"/>
                        </a:defRPr>
                      </a:lvl3pPr>
                      <a:lvl4pPr marL="1600200" indent="-228600" eaLnBrk="0" hangingPunct="0">
                        <a:spcBef>
                          <a:spcPct val="20000"/>
                        </a:spcBef>
                        <a:buClr>
                          <a:srgbClr val="004080"/>
                        </a:buClr>
                        <a:buFont typeface="Wingdings" pitchFamily="2" charset="2"/>
                        <a:defRPr sz="1200">
                          <a:solidFill>
                            <a:schemeClr val="tx2"/>
                          </a:solidFill>
                          <a:latin typeface="Helvetica Neue Medium" charset="0"/>
                          <a:ea typeface="ＭＳ Ｐゴシック" pitchFamily="34" charset="-128"/>
                        </a:defRPr>
                      </a:lvl4pPr>
                      <a:lvl5pPr marL="2057400" indent="-228600" eaLnBrk="0" hangingPunct="0">
                        <a:spcBef>
                          <a:spcPct val="20000"/>
                        </a:spcBef>
                        <a:buClr>
                          <a:srgbClr val="004080"/>
                        </a:buClr>
                        <a:buFont typeface="Wingdings" pitchFamily="2" charset="2"/>
                        <a:defRPr sz="1100">
                          <a:solidFill>
                            <a:schemeClr val="tx2"/>
                          </a:solidFill>
                          <a:latin typeface="Helvetica Neue Medium" charset="0"/>
                          <a:ea typeface="ＭＳ Ｐゴシック" pitchFamily="34" charset="-128"/>
                        </a:defRPr>
                      </a:lvl5pPr>
                      <a:lvl6pPr marL="25146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6pPr>
                      <a:lvl7pPr marL="29718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7pPr>
                      <a:lvl8pPr marL="34290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8pPr>
                      <a:lvl9pPr marL="38862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0"/>
                        </a:spcAft>
                        <a:buClr>
                          <a:srgbClr val="002C4F"/>
                        </a:buClr>
                        <a:buSzTx/>
                        <a:buFont typeface="Times" charset="0"/>
                        <a:buNone/>
                        <a:tabLst/>
                      </a:pPr>
                      <a:r>
                        <a:rPr kumimoji="0" lang="en-US" altLang="en-US" sz="1200" b="1" i="0" u="none" strike="noStrike" cap="none" normalizeH="0" baseline="0">
                          <a:ln>
                            <a:noFill/>
                          </a:ln>
                          <a:solidFill>
                            <a:srgbClr val="002849"/>
                          </a:solidFill>
                          <a:effectLst/>
                          <a:latin typeface="Arial" pitchFamily="34" charset="0"/>
                          <a:ea typeface="ＭＳ Ｐゴシック" pitchFamily="34" charset="-128"/>
                        </a:rPr>
                        <a:t>Age (years)</a:t>
                      </a:r>
                    </a:p>
                  </a:txBody>
                  <a:tcPr marL="68581" marR="68581" marT="34325" marB="343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4080"/>
                        </a:buClr>
                        <a:buSzPct val="125000"/>
                        <a:buFont typeface="Wingdings 2" pitchFamily="18" charset="2"/>
                        <a:defRPr>
                          <a:solidFill>
                            <a:schemeClr val="tx2"/>
                          </a:solidFill>
                          <a:latin typeface="Helvetica Neue Medium" charset="0"/>
                          <a:ea typeface="ＭＳ Ｐゴシック" pitchFamily="34" charset="-128"/>
                        </a:defRPr>
                      </a:lvl1pPr>
                      <a:lvl2pPr marL="742950" indent="-285750" eaLnBrk="0" hangingPunct="0">
                        <a:spcBef>
                          <a:spcPct val="20000"/>
                        </a:spcBef>
                        <a:buClr>
                          <a:srgbClr val="004080"/>
                        </a:buClr>
                        <a:buFont typeface="Wingdings" pitchFamily="2" charset="2"/>
                        <a:defRPr sz="1600">
                          <a:solidFill>
                            <a:schemeClr val="tx2"/>
                          </a:solidFill>
                          <a:latin typeface="Helvetica Neue Medium" charset="0"/>
                          <a:ea typeface="ＭＳ Ｐゴシック" pitchFamily="34" charset="-128"/>
                        </a:defRPr>
                      </a:lvl2pPr>
                      <a:lvl3pPr marL="1143000" indent="-228600" eaLnBrk="0" hangingPunct="0">
                        <a:spcBef>
                          <a:spcPct val="20000"/>
                        </a:spcBef>
                        <a:buClr>
                          <a:srgbClr val="004080"/>
                        </a:buClr>
                        <a:buFont typeface="Wingdings" pitchFamily="2" charset="2"/>
                        <a:defRPr sz="1400">
                          <a:solidFill>
                            <a:schemeClr val="tx2"/>
                          </a:solidFill>
                          <a:latin typeface="Helvetica Neue Medium" charset="0"/>
                          <a:ea typeface="ＭＳ Ｐゴシック" pitchFamily="34" charset="-128"/>
                        </a:defRPr>
                      </a:lvl3pPr>
                      <a:lvl4pPr marL="1600200" indent="-228600" eaLnBrk="0" hangingPunct="0">
                        <a:spcBef>
                          <a:spcPct val="20000"/>
                        </a:spcBef>
                        <a:buClr>
                          <a:srgbClr val="004080"/>
                        </a:buClr>
                        <a:buFont typeface="Wingdings" pitchFamily="2" charset="2"/>
                        <a:defRPr sz="1200">
                          <a:solidFill>
                            <a:schemeClr val="tx2"/>
                          </a:solidFill>
                          <a:latin typeface="Helvetica Neue Medium" charset="0"/>
                          <a:ea typeface="ＭＳ Ｐゴシック" pitchFamily="34" charset="-128"/>
                        </a:defRPr>
                      </a:lvl4pPr>
                      <a:lvl5pPr marL="2057400" indent="-228600" eaLnBrk="0" hangingPunct="0">
                        <a:spcBef>
                          <a:spcPct val="20000"/>
                        </a:spcBef>
                        <a:buClr>
                          <a:srgbClr val="004080"/>
                        </a:buClr>
                        <a:buFont typeface="Wingdings" pitchFamily="2" charset="2"/>
                        <a:defRPr sz="1100">
                          <a:solidFill>
                            <a:schemeClr val="tx2"/>
                          </a:solidFill>
                          <a:latin typeface="Helvetica Neue Medium" charset="0"/>
                          <a:ea typeface="ＭＳ Ｐゴシック" pitchFamily="34" charset="-128"/>
                        </a:defRPr>
                      </a:lvl5pPr>
                      <a:lvl6pPr marL="25146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6pPr>
                      <a:lvl7pPr marL="29718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7pPr>
                      <a:lvl8pPr marL="34290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8pPr>
                      <a:lvl9pPr marL="38862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9pPr>
                    </a:lstStyle>
                    <a:p>
                      <a:pPr marL="0" marR="0" lvl="0" indent="0" algn="ctr" defTabSz="914400" rtl="0" eaLnBrk="1" fontAlgn="base" latinLnBrk="0" hangingPunct="1">
                        <a:lnSpc>
                          <a:spcPct val="90000"/>
                        </a:lnSpc>
                        <a:spcBef>
                          <a:spcPct val="0"/>
                        </a:spcBef>
                        <a:spcAft>
                          <a:spcPct val="0"/>
                        </a:spcAft>
                        <a:buClr>
                          <a:srgbClr val="002C4F"/>
                        </a:buClr>
                        <a:buSzTx/>
                        <a:buFont typeface="Times" charset="0"/>
                        <a:buNone/>
                        <a:tabLst/>
                      </a:pPr>
                      <a:r>
                        <a:rPr kumimoji="0" lang="en-US" altLang="en-US" sz="1200" b="1" i="0" u="none" strike="noStrike" cap="none" normalizeH="0" baseline="0" dirty="0">
                          <a:ln>
                            <a:noFill/>
                          </a:ln>
                          <a:solidFill>
                            <a:srgbClr val="002849"/>
                          </a:solidFill>
                          <a:effectLst/>
                          <a:latin typeface="Arial" pitchFamily="34" charset="0"/>
                          <a:ea typeface="ＭＳ Ｐゴシック" pitchFamily="34" charset="-128"/>
                        </a:rPr>
                        <a:t>&lt;35</a:t>
                      </a:r>
                    </a:p>
                  </a:txBody>
                  <a:tcPr marL="68581" marR="68581" marT="34325" marB="343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4080"/>
                        </a:buClr>
                        <a:buSzPct val="125000"/>
                        <a:buFont typeface="Wingdings 2" pitchFamily="18" charset="2"/>
                        <a:defRPr>
                          <a:solidFill>
                            <a:schemeClr val="tx2"/>
                          </a:solidFill>
                          <a:latin typeface="Helvetica Neue Medium" charset="0"/>
                          <a:ea typeface="ＭＳ Ｐゴシック" pitchFamily="34" charset="-128"/>
                        </a:defRPr>
                      </a:lvl1pPr>
                      <a:lvl2pPr marL="742950" indent="-285750" eaLnBrk="0" hangingPunct="0">
                        <a:spcBef>
                          <a:spcPct val="20000"/>
                        </a:spcBef>
                        <a:buClr>
                          <a:srgbClr val="004080"/>
                        </a:buClr>
                        <a:buFont typeface="Wingdings" pitchFamily="2" charset="2"/>
                        <a:defRPr sz="1600">
                          <a:solidFill>
                            <a:schemeClr val="tx2"/>
                          </a:solidFill>
                          <a:latin typeface="Helvetica Neue Medium" charset="0"/>
                          <a:ea typeface="ＭＳ Ｐゴシック" pitchFamily="34" charset="-128"/>
                        </a:defRPr>
                      </a:lvl2pPr>
                      <a:lvl3pPr marL="1143000" indent="-228600" eaLnBrk="0" hangingPunct="0">
                        <a:spcBef>
                          <a:spcPct val="20000"/>
                        </a:spcBef>
                        <a:buClr>
                          <a:srgbClr val="004080"/>
                        </a:buClr>
                        <a:buFont typeface="Wingdings" pitchFamily="2" charset="2"/>
                        <a:defRPr sz="1400">
                          <a:solidFill>
                            <a:schemeClr val="tx2"/>
                          </a:solidFill>
                          <a:latin typeface="Helvetica Neue Medium" charset="0"/>
                          <a:ea typeface="ＭＳ Ｐゴシック" pitchFamily="34" charset="-128"/>
                        </a:defRPr>
                      </a:lvl3pPr>
                      <a:lvl4pPr marL="1600200" indent="-228600" eaLnBrk="0" hangingPunct="0">
                        <a:spcBef>
                          <a:spcPct val="20000"/>
                        </a:spcBef>
                        <a:buClr>
                          <a:srgbClr val="004080"/>
                        </a:buClr>
                        <a:buFont typeface="Wingdings" pitchFamily="2" charset="2"/>
                        <a:defRPr sz="1200">
                          <a:solidFill>
                            <a:schemeClr val="tx2"/>
                          </a:solidFill>
                          <a:latin typeface="Helvetica Neue Medium" charset="0"/>
                          <a:ea typeface="ＭＳ Ｐゴシック" pitchFamily="34" charset="-128"/>
                        </a:defRPr>
                      </a:lvl4pPr>
                      <a:lvl5pPr marL="2057400" indent="-228600" eaLnBrk="0" hangingPunct="0">
                        <a:spcBef>
                          <a:spcPct val="20000"/>
                        </a:spcBef>
                        <a:buClr>
                          <a:srgbClr val="004080"/>
                        </a:buClr>
                        <a:buFont typeface="Wingdings" pitchFamily="2" charset="2"/>
                        <a:defRPr sz="1100">
                          <a:solidFill>
                            <a:schemeClr val="tx2"/>
                          </a:solidFill>
                          <a:latin typeface="Helvetica Neue Medium" charset="0"/>
                          <a:ea typeface="ＭＳ Ｐゴシック" pitchFamily="34" charset="-128"/>
                        </a:defRPr>
                      </a:lvl5pPr>
                      <a:lvl6pPr marL="25146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6pPr>
                      <a:lvl7pPr marL="29718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7pPr>
                      <a:lvl8pPr marL="34290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8pPr>
                      <a:lvl9pPr marL="38862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9pPr>
                    </a:lstStyle>
                    <a:p>
                      <a:pPr marL="0" marR="0" lvl="0" indent="0" algn="ctr" defTabSz="914400" rtl="0" eaLnBrk="1" fontAlgn="base" latinLnBrk="0" hangingPunct="1">
                        <a:lnSpc>
                          <a:spcPct val="90000"/>
                        </a:lnSpc>
                        <a:spcBef>
                          <a:spcPct val="0"/>
                        </a:spcBef>
                        <a:spcAft>
                          <a:spcPct val="0"/>
                        </a:spcAft>
                        <a:buClr>
                          <a:srgbClr val="002C4F"/>
                        </a:buClr>
                        <a:buSzTx/>
                        <a:buFont typeface="Times" charset="0"/>
                        <a:buNone/>
                        <a:tabLst/>
                      </a:pPr>
                      <a:r>
                        <a:rPr kumimoji="0" lang="en-US" altLang="en-US" sz="1200" b="1" i="0" u="none" strike="noStrike" cap="none" normalizeH="0" baseline="0">
                          <a:ln>
                            <a:noFill/>
                          </a:ln>
                          <a:solidFill>
                            <a:srgbClr val="002849"/>
                          </a:solidFill>
                          <a:effectLst/>
                          <a:latin typeface="Arial" pitchFamily="34" charset="0"/>
                          <a:ea typeface="ＭＳ Ｐゴシック" pitchFamily="34" charset="-128"/>
                        </a:rPr>
                        <a:t>35-55</a:t>
                      </a:r>
                    </a:p>
                  </a:txBody>
                  <a:tcPr marL="68581" marR="68581" marT="34325" marB="343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4080"/>
                        </a:buClr>
                        <a:buSzPct val="125000"/>
                        <a:buFont typeface="Wingdings 2" pitchFamily="18" charset="2"/>
                        <a:defRPr>
                          <a:solidFill>
                            <a:schemeClr val="tx2"/>
                          </a:solidFill>
                          <a:latin typeface="Helvetica Neue Medium" charset="0"/>
                          <a:ea typeface="ＭＳ Ｐゴシック" pitchFamily="34" charset="-128"/>
                        </a:defRPr>
                      </a:lvl1pPr>
                      <a:lvl2pPr marL="742950" indent="-285750" eaLnBrk="0" hangingPunct="0">
                        <a:spcBef>
                          <a:spcPct val="20000"/>
                        </a:spcBef>
                        <a:buClr>
                          <a:srgbClr val="004080"/>
                        </a:buClr>
                        <a:buFont typeface="Wingdings" pitchFamily="2" charset="2"/>
                        <a:defRPr sz="1600">
                          <a:solidFill>
                            <a:schemeClr val="tx2"/>
                          </a:solidFill>
                          <a:latin typeface="Helvetica Neue Medium" charset="0"/>
                          <a:ea typeface="ＭＳ Ｐゴシック" pitchFamily="34" charset="-128"/>
                        </a:defRPr>
                      </a:lvl2pPr>
                      <a:lvl3pPr marL="1143000" indent="-228600" eaLnBrk="0" hangingPunct="0">
                        <a:spcBef>
                          <a:spcPct val="20000"/>
                        </a:spcBef>
                        <a:buClr>
                          <a:srgbClr val="004080"/>
                        </a:buClr>
                        <a:buFont typeface="Wingdings" pitchFamily="2" charset="2"/>
                        <a:defRPr sz="1400">
                          <a:solidFill>
                            <a:schemeClr val="tx2"/>
                          </a:solidFill>
                          <a:latin typeface="Helvetica Neue Medium" charset="0"/>
                          <a:ea typeface="ＭＳ Ｐゴシック" pitchFamily="34" charset="-128"/>
                        </a:defRPr>
                      </a:lvl3pPr>
                      <a:lvl4pPr marL="1600200" indent="-228600" eaLnBrk="0" hangingPunct="0">
                        <a:spcBef>
                          <a:spcPct val="20000"/>
                        </a:spcBef>
                        <a:buClr>
                          <a:srgbClr val="004080"/>
                        </a:buClr>
                        <a:buFont typeface="Wingdings" pitchFamily="2" charset="2"/>
                        <a:defRPr sz="1200">
                          <a:solidFill>
                            <a:schemeClr val="tx2"/>
                          </a:solidFill>
                          <a:latin typeface="Helvetica Neue Medium" charset="0"/>
                          <a:ea typeface="ＭＳ Ｐゴシック" pitchFamily="34" charset="-128"/>
                        </a:defRPr>
                      </a:lvl4pPr>
                      <a:lvl5pPr marL="2057400" indent="-228600" eaLnBrk="0" hangingPunct="0">
                        <a:spcBef>
                          <a:spcPct val="20000"/>
                        </a:spcBef>
                        <a:buClr>
                          <a:srgbClr val="004080"/>
                        </a:buClr>
                        <a:buFont typeface="Wingdings" pitchFamily="2" charset="2"/>
                        <a:defRPr sz="1100">
                          <a:solidFill>
                            <a:schemeClr val="tx2"/>
                          </a:solidFill>
                          <a:latin typeface="Helvetica Neue Medium" charset="0"/>
                          <a:ea typeface="ＭＳ Ｐゴシック" pitchFamily="34" charset="-128"/>
                        </a:defRPr>
                      </a:lvl5pPr>
                      <a:lvl6pPr marL="25146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6pPr>
                      <a:lvl7pPr marL="29718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7pPr>
                      <a:lvl8pPr marL="34290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8pPr>
                      <a:lvl9pPr marL="38862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9pPr>
                    </a:lstStyle>
                    <a:p>
                      <a:pPr marL="0" marR="0" lvl="0" indent="0" algn="ctr" defTabSz="914400" rtl="0" eaLnBrk="1" fontAlgn="base" latinLnBrk="0" hangingPunct="1">
                        <a:lnSpc>
                          <a:spcPct val="90000"/>
                        </a:lnSpc>
                        <a:spcBef>
                          <a:spcPct val="0"/>
                        </a:spcBef>
                        <a:spcAft>
                          <a:spcPct val="0"/>
                        </a:spcAft>
                        <a:buClr>
                          <a:srgbClr val="002C4F"/>
                        </a:buClr>
                        <a:buSzTx/>
                        <a:buFont typeface="Times" charset="0"/>
                        <a:buNone/>
                        <a:tabLst/>
                      </a:pPr>
                      <a:r>
                        <a:rPr kumimoji="0" lang="en-US" altLang="en-US" sz="1200" b="1" i="0" u="none" strike="noStrike" cap="none" normalizeH="0" baseline="0">
                          <a:ln>
                            <a:noFill/>
                          </a:ln>
                          <a:solidFill>
                            <a:srgbClr val="002849"/>
                          </a:solidFill>
                          <a:effectLst/>
                          <a:latin typeface="Arial" pitchFamily="34" charset="0"/>
                          <a:ea typeface="ＭＳ Ｐゴシック" pitchFamily="34" charset="-128"/>
                        </a:rPr>
                        <a:t>56-60</a:t>
                      </a:r>
                    </a:p>
                  </a:txBody>
                  <a:tcPr marL="68581" marR="68581" marT="34325" marB="343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4080"/>
                        </a:buClr>
                        <a:buSzPct val="125000"/>
                        <a:buFont typeface="Wingdings 2" pitchFamily="18" charset="2"/>
                        <a:defRPr>
                          <a:solidFill>
                            <a:schemeClr val="tx2"/>
                          </a:solidFill>
                          <a:latin typeface="Helvetica Neue Medium" charset="0"/>
                          <a:ea typeface="ＭＳ Ｐゴシック" pitchFamily="34" charset="-128"/>
                        </a:defRPr>
                      </a:lvl1pPr>
                      <a:lvl2pPr marL="742950" indent="-285750" eaLnBrk="0" hangingPunct="0">
                        <a:spcBef>
                          <a:spcPct val="20000"/>
                        </a:spcBef>
                        <a:buClr>
                          <a:srgbClr val="004080"/>
                        </a:buClr>
                        <a:buFont typeface="Wingdings" pitchFamily="2" charset="2"/>
                        <a:defRPr sz="1600">
                          <a:solidFill>
                            <a:schemeClr val="tx2"/>
                          </a:solidFill>
                          <a:latin typeface="Helvetica Neue Medium" charset="0"/>
                          <a:ea typeface="ＭＳ Ｐゴシック" pitchFamily="34" charset="-128"/>
                        </a:defRPr>
                      </a:lvl2pPr>
                      <a:lvl3pPr marL="1143000" indent="-228600" eaLnBrk="0" hangingPunct="0">
                        <a:spcBef>
                          <a:spcPct val="20000"/>
                        </a:spcBef>
                        <a:buClr>
                          <a:srgbClr val="004080"/>
                        </a:buClr>
                        <a:buFont typeface="Wingdings" pitchFamily="2" charset="2"/>
                        <a:defRPr sz="1400">
                          <a:solidFill>
                            <a:schemeClr val="tx2"/>
                          </a:solidFill>
                          <a:latin typeface="Helvetica Neue Medium" charset="0"/>
                          <a:ea typeface="ＭＳ Ｐゴシック" pitchFamily="34" charset="-128"/>
                        </a:defRPr>
                      </a:lvl3pPr>
                      <a:lvl4pPr marL="1600200" indent="-228600" eaLnBrk="0" hangingPunct="0">
                        <a:spcBef>
                          <a:spcPct val="20000"/>
                        </a:spcBef>
                        <a:buClr>
                          <a:srgbClr val="004080"/>
                        </a:buClr>
                        <a:buFont typeface="Wingdings" pitchFamily="2" charset="2"/>
                        <a:defRPr sz="1200">
                          <a:solidFill>
                            <a:schemeClr val="tx2"/>
                          </a:solidFill>
                          <a:latin typeface="Helvetica Neue Medium" charset="0"/>
                          <a:ea typeface="ＭＳ Ｐゴシック" pitchFamily="34" charset="-128"/>
                        </a:defRPr>
                      </a:lvl4pPr>
                      <a:lvl5pPr marL="2057400" indent="-228600" eaLnBrk="0" hangingPunct="0">
                        <a:spcBef>
                          <a:spcPct val="20000"/>
                        </a:spcBef>
                        <a:buClr>
                          <a:srgbClr val="004080"/>
                        </a:buClr>
                        <a:buFont typeface="Wingdings" pitchFamily="2" charset="2"/>
                        <a:defRPr sz="1100">
                          <a:solidFill>
                            <a:schemeClr val="tx2"/>
                          </a:solidFill>
                          <a:latin typeface="Helvetica Neue Medium" charset="0"/>
                          <a:ea typeface="ＭＳ Ｐゴシック" pitchFamily="34" charset="-128"/>
                        </a:defRPr>
                      </a:lvl5pPr>
                      <a:lvl6pPr marL="25146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6pPr>
                      <a:lvl7pPr marL="29718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7pPr>
                      <a:lvl8pPr marL="34290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8pPr>
                      <a:lvl9pPr marL="38862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9pPr>
                    </a:lstStyle>
                    <a:p>
                      <a:pPr marL="0" marR="0" lvl="0" indent="0" algn="ctr" defTabSz="914400" rtl="0" eaLnBrk="1" fontAlgn="base" latinLnBrk="0" hangingPunct="1">
                        <a:lnSpc>
                          <a:spcPct val="90000"/>
                        </a:lnSpc>
                        <a:spcBef>
                          <a:spcPct val="0"/>
                        </a:spcBef>
                        <a:spcAft>
                          <a:spcPct val="0"/>
                        </a:spcAft>
                        <a:buClr>
                          <a:srgbClr val="002C4F"/>
                        </a:buClr>
                        <a:buSzTx/>
                        <a:buFont typeface="Times" charset="0"/>
                        <a:buNone/>
                        <a:tabLst/>
                      </a:pPr>
                      <a:r>
                        <a:rPr kumimoji="0" lang="en-US" altLang="en-US" sz="1200" b="1" i="0" u="none" strike="noStrike" cap="none" normalizeH="0" baseline="0">
                          <a:ln>
                            <a:noFill/>
                          </a:ln>
                          <a:solidFill>
                            <a:srgbClr val="002849"/>
                          </a:solidFill>
                          <a:effectLst/>
                          <a:latin typeface="Arial" pitchFamily="34" charset="0"/>
                          <a:ea typeface="ＭＳ Ｐゴシック" pitchFamily="34" charset="-128"/>
                        </a:rPr>
                        <a:t>61-65</a:t>
                      </a:r>
                    </a:p>
                  </a:txBody>
                  <a:tcPr marL="68581" marR="68581" marT="34325" marB="343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4080"/>
                        </a:buClr>
                        <a:buSzPct val="125000"/>
                        <a:buFont typeface="Wingdings 2" pitchFamily="18" charset="2"/>
                        <a:defRPr>
                          <a:solidFill>
                            <a:schemeClr val="tx2"/>
                          </a:solidFill>
                          <a:latin typeface="Helvetica Neue Medium" charset="0"/>
                          <a:ea typeface="ＭＳ Ｐゴシック" pitchFamily="34" charset="-128"/>
                        </a:defRPr>
                      </a:lvl1pPr>
                      <a:lvl2pPr marL="742950" indent="-285750" eaLnBrk="0" hangingPunct="0">
                        <a:spcBef>
                          <a:spcPct val="20000"/>
                        </a:spcBef>
                        <a:buClr>
                          <a:srgbClr val="004080"/>
                        </a:buClr>
                        <a:buFont typeface="Wingdings" pitchFamily="2" charset="2"/>
                        <a:defRPr sz="1600">
                          <a:solidFill>
                            <a:schemeClr val="tx2"/>
                          </a:solidFill>
                          <a:latin typeface="Helvetica Neue Medium" charset="0"/>
                          <a:ea typeface="ＭＳ Ｐゴシック" pitchFamily="34" charset="-128"/>
                        </a:defRPr>
                      </a:lvl2pPr>
                      <a:lvl3pPr marL="1143000" indent="-228600" eaLnBrk="0" hangingPunct="0">
                        <a:spcBef>
                          <a:spcPct val="20000"/>
                        </a:spcBef>
                        <a:buClr>
                          <a:srgbClr val="004080"/>
                        </a:buClr>
                        <a:buFont typeface="Wingdings" pitchFamily="2" charset="2"/>
                        <a:defRPr sz="1400">
                          <a:solidFill>
                            <a:schemeClr val="tx2"/>
                          </a:solidFill>
                          <a:latin typeface="Helvetica Neue Medium" charset="0"/>
                          <a:ea typeface="ＭＳ Ｐゴシック" pitchFamily="34" charset="-128"/>
                        </a:defRPr>
                      </a:lvl3pPr>
                      <a:lvl4pPr marL="1600200" indent="-228600" eaLnBrk="0" hangingPunct="0">
                        <a:spcBef>
                          <a:spcPct val="20000"/>
                        </a:spcBef>
                        <a:buClr>
                          <a:srgbClr val="004080"/>
                        </a:buClr>
                        <a:buFont typeface="Wingdings" pitchFamily="2" charset="2"/>
                        <a:defRPr sz="1200">
                          <a:solidFill>
                            <a:schemeClr val="tx2"/>
                          </a:solidFill>
                          <a:latin typeface="Helvetica Neue Medium" charset="0"/>
                          <a:ea typeface="ＭＳ Ｐゴシック" pitchFamily="34" charset="-128"/>
                        </a:defRPr>
                      </a:lvl4pPr>
                      <a:lvl5pPr marL="2057400" indent="-228600" eaLnBrk="0" hangingPunct="0">
                        <a:spcBef>
                          <a:spcPct val="20000"/>
                        </a:spcBef>
                        <a:buClr>
                          <a:srgbClr val="004080"/>
                        </a:buClr>
                        <a:buFont typeface="Wingdings" pitchFamily="2" charset="2"/>
                        <a:defRPr sz="1100">
                          <a:solidFill>
                            <a:schemeClr val="tx2"/>
                          </a:solidFill>
                          <a:latin typeface="Helvetica Neue Medium" charset="0"/>
                          <a:ea typeface="ＭＳ Ｐゴシック" pitchFamily="34" charset="-128"/>
                        </a:defRPr>
                      </a:lvl5pPr>
                      <a:lvl6pPr marL="25146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6pPr>
                      <a:lvl7pPr marL="29718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7pPr>
                      <a:lvl8pPr marL="34290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8pPr>
                      <a:lvl9pPr marL="38862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9pPr>
                    </a:lstStyle>
                    <a:p>
                      <a:pPr marL="0" marR="0" lvl="0" indent="0" algn="ctr" defTabSz="914400" rtl="0" eaLnBrk="1" fontAlgn="base" latinLnBrk="0" hangingPunct="1">
                        <a:lnSpc>
                          <a:spcPct val="90000"/>
                        </a:lnSpc>
                        <a:spcBef>
                          <a:spcPct val="0"/>
                        </a:spcBef>
                        <a:spcAft>
                          <a:spcPct val="0"/>
                        </a:spcAft>
                        <a:buClr>
                          <a:srgbClr val="002C4F"/>
                        </a:buClr>
                        <a:buSzTx/>
                        <a:buFont typeface="Times" charset="0"/>
                        <a:buNone/>
                        <a:tabLst/>
                      </a:pPr>
                      <a:r>
                        <a:rPr kumimoji="0" lang="en-US" altLang="en-US" sz="1200" b="1" i="0" u="none" strike="noStrike" cap="none" normalizeH="0" baseline="0">
                          <a:ln>
                            <a:noFill/>
                          </a:ln>
                          <a:solidFill>
                            <a:srgbClr val="002849"/>
                          </a:solidFill>
                          <a:effectLst/>
                          <a:latin typeface="Arial" pitchFamily="34" charset="0"/>
                          <a:ea typeface="ＭＳ Ｐゴシック" pitchFamily="34" charset="-128"/>
                        </a:rPr>
                        <a:t>66-70</a:t>
                      </a:r>
                    </a:p>
                  </a:txBody>
                  <a:tcPr marL="68581" marR="68581" marT="34325" marB="343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4080"/>
                        </a:buClr>
                        <a:buSzPct val="125000"/>
                        <a:buFont typeface="Wingdings 2" pitchFamily="18" charset="2"/>
                        <a:defRPr>
                          <a:solidFill>
                            <a:schemeClr val="tx2"/>
                          </a:solidFill>
                          <a:latin typeface="Helvetica Neue Medium" charset="0"/>
                          <a:ea typeface="ＭＳ Ｐゴシック" pitchFamily="34" charset="-128"/>
                        </a:defRPr>
                      </a:lvl1pPr>
                      <a:lvl2pPr marL="742950" indent="-285750" eaLnBrk="0" hangingPunct="0">
                        <a:spcBef>
                          <a:spcPct val="20000"/>
                        </a:spcBef>
                        <a:buClr>
                          <a:srgbClr val="004080"/>
                        </a:buClr>
                        <a:buFont typeface="Wingdings" pitchFamily="2" charset="2"/>
                        <a:defRPr sz="1600">
                          <a:solidFill>
                            <a:schemeClr val="tx2"/>
                          </a:solidFill>
                          <a:latin typeface="Helvetica Neue Medium" charset="0"/>
                          <a:ea typeface="ＭＳ Ｐゴシック" pitchFamily="34" charset="-128"/>
                        </a:defRPr>
                      </a:lvl2pPr>
                      <a:lvl3pPr marL="1143000" indent="-228600" eaLnBrk="0" hangingPunct="0">
                        <a:spcBef>
                          <a:spcPct val="20000"/>
                        </a:spcBef>
                        <a:buClr>
                          <a:srgbClr val="004080"/>
                        </a:buClr>
                        <a:buFont typeface="Wingdings" pitchFamily="2" charset="2"/>
                        <a:defRPr sz="1400">
                          <a:solidFill>
                            <a:schemeClr val="tx2"/>
                          </a:solidFill>
                          <a:latin typeface="Helvetica Neue Medium" charset="0"/>
                          <a:ea typeface="ＭＳ Ｐゴシック" pitchFamily="34" charset="-128"/>
                        </a:defRPr>
                      </a:lvl3pPr>
                      <a:lvl4pPr marL="1600200" indent="-228600" eaLnBrk="0" hangingPunct="0">
                        <a:spcBef>
                          <a:spcPct val="20000"/>
                        </a:spcBef>
                        <a:buClr>
                          <a:srgbClr val="004080"/>
                        </a:buClr>
                        <a:buFont typeface="Wingdings" pitchFamily="2" charset="2"/>
                        <a:defRPr sz="1200">
                          <a:solidFill>
                            <a:schemeClr val="tx2"/>
                          </a:solidFill>
                          <a:latin typeface="Helvetica Neue Medium" charset="0"/>
                          <a:ea typeface="ＭＳ Ｐゴシック" pitchFamily="34" charset="-128"/>
                        </a:defRPr>
                      </a:lvl4pPr>
                      <a:lvl5pPr marL="2057400" indent="-228600" eaLnBrk="0" hangingPunct="0">
                        <a:spcBef>
                          <a:spcPct val="20000"/>
                        </a:spcBef>
                        <a:buClr>
                          <a:srgbClr val="004080"/>
                        </a:buClr>
                        <a:buFont typeface="Wingdings" pitchFamily="2" charset="2"/>
                        <a:defRPr sz="1100">
                          <a:solidFill>
                            <a:schemeClr val="tx2"/>
                          </a:solidFill>
                          <a:latin typeface="Helvetica Neue Medium" charset="0"/>
                          <a:ea typeface="ＭＳ Ｐゴシック" pitchFamily="34" charset="-128"/>
                        </a:defRPr>
                      </a:lvl5pPr>
                      <a:lvl6pPr marL="25146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6pPr>
                      <a:lvl7pPr marL="29718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7pPr>
                      <a:lvl8pPr marL="34290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8pPr>
                      <a:lvl9pPr marL="38862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9pPr>
                    </a:lstStyle>
                    <a:p>
                      <a:pPr marL="0" marR="0" lvl="0" indent="0" algn="ctr" defTabSz="914400" rtl="0" eaLnBrk="1" fontAlgn="base" latinLnBrk="0" hangingPunct="1">
                        <a:lnSpc>
                          <a:spcPct val="90000"/>
                        </a:lnSpc>
                        <a:spcBef>
                          <a:spcPct val="0"/>
                        </a:spcBef>
                        <a:spcAft>
                          <a:spcPct val="0"/>
                        </a:spcAft>
                        <a:buClr>
                          <a:srgbClr val="002C4F"/>
                        </a:buClr>
                        <a:buSzTx/>
                        <a:buFont typeface="Times" charset="0"/>
                        <a:buNone/>
                        <a:tabLst/>
                      </a:pPr>
                      <a:r>
                        <a:rPr kumimoji="0" lang="en-US" altLang="en-US" sz="1200" b="1" i="0" u="none" strike="noStrike" cap="none" normalizeH="0" baseline="0" dirty="0">
                          <a:ln>
                            <a:noFill/>
                          </a:ln>
                          <a:solidFill>
                            <a:srgbClr val="002849"/>
                          </a:solidFill>
                          <a:effectLst/>
                          <a:latin typeface="Arial" pitchFamily="34" charset="0"/>
                          <a:ea typeface="ＭＳ Ｐゴシック" pitchFamily="34" charset="-128"/>
                        </a:rPr>
                        <a:t>71-75</a:t>
                      </a:r>
                    </a:p>
                  </a:txBody>
                  <a:tcPr marL="68581" marR="68581" marT="34325" marB="343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indent="355600" eaLnBrk="0" hangingPunct="0">
                        <a:spcBef>
                          <a:spcPct val="20000"/>
                        </a:spcBef>
                        <a:buClr>
                          <a:srgbClr val="004080"/>
                        </a:buClr>
                        <a:buSzPct val="125000"/>
                        <a:buFont typeface="Wingdings 2" pitchFamily="18" charset="2"/>
                        <a:defRPr>
                          <a:solidFill>
                            <a:schemeClr val="tx2"/>
                          </a:solidFill>
                          <a:latin typeface="Helvetica Neue Medium" charset="0"/>
                          <a:ea typeface="ＭＳ Ｐゴシック" pitchFamily="34" charset="-128"/>
                        </a:defRPr>
                      </a:lvl1pPr>
                      <a:lvl2pPr marL="742950" indent="-285750" eaLnBrk="0" hangingPunct="0">
                        <a:spcBef>
                          <a:spcPct val="20000"/>
                        </a:spcBef>
                        <a:buClr>
                          <a:srgbClr val="004080"/>
                        </a:buClr>
                        <a:buFont typeface="Wingdings" pitchFamily="2" charset="2"/>
                        <a:defRPr sz="1600">
                          <a:solidFill>
                            <a:schemeClr val="tx2"/>
                          </a:solidFill>
                          <a:latin typeface="Helvetica Neue Medium" charset="0"/>
                          <a:ea typeface="ＭＳ Ｐゴシック" pitchFamily="34" charset="-128"/>
                        </a:defRPr>
                      </a:lvl2pPr>
                      <a:lvl3pPr marL="1143000" indent="-228600" eaLnBrk="0" hangingPunct="0">
                        <a:spcBef>
                          <a:spcPct val="20000"/>
                        </a:spcBef>
                        <a:buClr>
                          <a:srgbClr val="004080"/>
                        </a:buClr>
                        <a:buFont typeface="Wingdings" pitchFamily="2" charset="2"/>
                        <a:defRPr sz="1400">
                          <a:solidFill>
                            <a:schemeClr val="tx2"/>
                          </a:solidFill>
                          <a:latin typeface="Helvetica Neue Medium" charset="0"/>
                          <a:ea typeface="ＭＳ Ｐゴシック" pitchFamily="34" charset="-128"/>
                        </a:defRPr>
                      </a:lvl3pPr>
                      <a:lvl4pPr marL="1600200" indent="-228600" eaLnBrk="0" hangingPunct="0">
                        <a:spcBef>
                          <a:spcPct val="20000"/>
                        </a:spcBef>
                        <a:buClr>
                          <a:srgbClr val="004080"/>
                        </a:buClr>
                        <a:buFont typeface="Wingdings" pitchFamily="2" charset="2"/>
                        <a:defRPr sz="1200">
                          <a:solidFill>
                            <a:schemeClr val="tx2"/>
                          </a:solidFill>
                          <a:latin typeface="Helvetica Neue Medium" charset="0"/>
                          <a:ea typeface="ＭＳ Ｐゴシック" pitchFamily="34" charset="-128"/>
                        </a:defRPr>
                      </a:lvl4pPr>
                      <a:lvl5pPr marL="2057400" indent="-228600" eaLnBrk="0" hangingPunct="0">
                        <a:spcBef>
                          <a:spcPct val="20000"/>
                        </a:spcBef>
                        <a:buClr>
                          <a:srgbClr val="004080"/>
                        </a:buClr>
                        <a:buFont typeface="Wingdings" pitchFamily="2" charset="2"/>
                        <a:defRPr sz="1100">
                          <a:solidFill>
                            <a:schemeClr val="tx2"/>
                          </a:solidFill>
                          <a:latin typeface="Helvetica Neue Medium" charset="0"/>
                          <a:ea typeface="ＭＳ Ｐゴシック" pitchFamily="34" charset="-128"/>
                        </a:defRPr>
                      </a:lvl5pPr>
                      <a:lvl6pPr marL="25146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6pPr>
                      <a:lvl7pPr marL="29718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7pPr>
                      <a:lvl8pPr marL="34290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8pPr>
                      <a:lvl9pPr marL="38862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9pPr>
                    </a:lstStyle>
                    <a:p>
                      <a:pPr marL="0" marR="0" lvl="0" indent="355600" algn="ctr" defTabSz="914400" rtl="0" eaLnBrk="1" fontAlgn="base" latinLnBrk="0" hangingPunct="1">
                        <a:lnSpc>
                          <a:spcPct val="90000"/>
                        </a:lnSpc>
                        <a:spcBef>
                          <a:spcPct val="0"/>
                        </a:spcBef>
                        <a:spcAft>
                          <a:spcPct val="0"/>
                        </a:spcAft>
                        <a:buClr>
                          <a:srgbClr val="002C4F"/>
                        </a:buClr>
                        <a:buSzTx/>
                        <a:buFont typeface="Times" charset="0"/>
                        <a:buNone/>
                        <a:tabLst/>
                      </a:pPr>
                      <a:r>
                        <a:rPr kumimoji="0" lang="en-US" altLang="en-US" sz="1200" b="1" i="0" u="none" strike="noStrike" cap="none" normalizeH="0" baseline="0">
                          <a:ln>
                            <a:noFill/>
                          </a:ln>
                          <a:solidFill>
                            <a:srgbClr val="002849"/>
                          </a:solidFill>
                          <a:effectLst/>
                          <a:latin typeface="Arial" pitchFamily="34" charset="0"/>
                          <a:ea typeface="ＭＳ Ｐゴシック" pitchFamily="34" charset="-128"/>
                        </a:rPr>
                        <a:t>&gt;75</a:t>
                      </a:r>
                    </a:p>
                  </a:txBody>
                  <a:tcPr marL="68581" marR="68581" marT="34325" marB="343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9988">
                <a:tc>
                  <a:txBody>
                    <a:bodyPr/>
                    <a:lstStyle>
                      <a:lvl1pPr eaLnBrk="0" hangingPunct="0">
                        <a:spcBef>
                          <a:spcPct val="20000"/>
                        </a:spcBef>
                        <a:buClr>
                          <a:srgbClr val="004080"/>
                        </a:buClr>
                        <a:buSzPct val="125000"/>
                        <a:buFont typeface="Wingdings 2" pitchFamily="18" charset="2"/>
                        <a:defRPr>
                          <a:solidFill>
                            <a:schemeClr val="tx2"/>
                          </a:solidFill>
                          <a:latin typeface="Helvetica Neue Medium" charset="0"/>
                          <a:ea typeface="ＭＳ Ｐゴシック" pitchFamily="34" charset="-128"/>
                        </a:defRPr>
                      </a:lvl1pPr>
                      <a:lvl2pPr marL="742950" indent="-285750" eaLnBrk="0" hangingPunct="0">
                        <a:spcBef>
                          <a:spcPct val="20000"/>
                        </a:spcBef>
                        <a:buClr>
                          <a:srgbClr val="004080"/>
                        </a:buClr>
                        <a:buFont typeface="Wingdings" pitchFamily="2" charset="2"/>
                        <a:defRPr sz="1600">
                          <a:solidFill>
                            <a:schemeClr val="tx2"/>
                          </a:solidFill>
                          <a:latin typeface="Helvetica Neue Medium" charset="0"/>
                          <a:ea typeface="ＭＳ Ｐゴシック" pitchFamily="34" charset="-128"/>
                        </a:defRPr>
                      </a:lvl2pPr>
                      <a:lvl3pPr marL="1143000" indent="-228600" eaLnBrk="0" hangingPunct="0">
                        <a:spcBef>
                          <a:spcPct val="20000"/>
                        </a:spcBef>
                        <a:buClr>
                          <a:srgbClr val="004080"/>
                        </a:buClr>
                        <a:buFont typeface="Wingdings" pitchFamily="2" charset="2"/>
                        <a:defRPr sz="1400">
                          <a:solidFill>
                            <a:schemeClr val="tx2"/>
                          </a:solidFill>
                          <a:latin typeface="Helvetica Neue Medium" charset="0"/>
                          <a:ea typeface="ＭＳ Ｐゴシック" pitchFamily="34" charset="-128"/>
                        </a:defRPr>
                      </a:lvl3pPr>
                      <a:lvl4pPr marL="1600200" indent="-228600" eaLnBrk="0" hangingPunct="0">
                        <a:spcBef>
                          <a:spcPct val="20000"/>
                        </a:spcBef>
                        <a:buClr>
                          <a:srgbClr val="004080"/>
                        </a:buClr>
                        <a:buFont typeface="Wingdings" pitchFamily="2" charset="2"/>
                        <a:defRPr sz="1200">
                          <a:solidFill>
                            <a:schemeClr val="tx2"/>
                          </a:solidFill>
                          <a:latin typeface="Helvetica Neue Medium" charset="0"/>
                          <a:ea typeface="ＭＳ Ｐゴシック" pitchFamily="34" charset="-128"/>
                        </a:defRPr>
                      </a:lvl4pPr>
                      <a:lvl5pPr marL="2057400" indent="-228600" eaLnBrk="0" hangingPunct="0">
                        <a:spcBef>
                          <a:spcPct val="20000"/>
                        </a:spcBef>
                        <a:buClr>
                          <a:srgbClr val="004080"/>
                        </a:buClr>
                        <a:buFont typeface="Wingdings" pitchFamily="2" charset="2"/>
                        <a:defRPr sz="1100">
                          <a:solidFill>
                            <a:schemeClr val="tx2"/>
                          </a:solidFill>
                          <a:latin typeface="Helvetica Neue Medium" charset="0"/>
                          <a:ea typeface="ＭＳ Ｐゴシック" pitchFamily="34" charset="-128"/>
                        </a:defRPr>
                      </a:lvl5pPr>
                      <a:lvl6pPr marL="25146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6pPr>
                      <a:lvl7pPr marL="29718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7pPr>
                      <a:lvl8pPr marL="34290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8pPr>
                      <a:lvl9pPr marL="38862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0"/>
                        </a:spcAft>
                        <a:buClr>
                          <a:srgbClr val="002C4F"/>
                        </a:buClr>
                        <a:buSzTx/>
                        <a:buFont typeface="Times" charset="0"/>
                        <a:buNone/>
                        <a:tabLst/>
                      </a:pPr>
                      <a:r>
                        <a:rPr kumimoji="0" lang="en-US" altLang="en-US" sz="1200" b="1" i="0" u="none" strike="noStrike" cap="none" normalizeH="0" baseline="0">
                          <a:ln>
                            <a:noFill/>
                          </a:ln>
                          <a:solidFill>
                            <a:srgbClr val="002849"/>
                          </a:solidFill>
                          <a:effectLst/>
                          <a:latin typeface="Arial" pitchFamily="34" charset="0"/>
                          <a:ea typeface="ＭＳ Ｐゴシック" pitchFamily="34" charset="-128"/>
                        </a:rPr>
                        <a:t>CR rate (%)</a:t>
                      </a:r>
                    </a:p>
                  </a:txBody>
                  <a:tcPr marL="68581" marR="68581" marT="34325" marB="343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4080"/>
                        </a:buClr>
                        <a:buSzPct val="125000"/>
                        <a:buFont typeface="Wingdings 2" pitchFamily="18" charset="2"/>
                        <a:defRPr>
                          <a:solidFill>
                            <a:schemeClr val="tx2"/>
                          </a:solidFill>
                          <a:latin typeface="Helvetica Neue Medium" charset="0"/>
                          <a:ea typeface="ＭＳ Ｐゴシック" pitchFamily="34" charset="-128"/>
                        </a:defRPr>
                      </a:lvl1pPr>
                      <a:lvl2pPr marL="742950" indent="-285750" eaLnBrk="0" hangingPunct="0">
                        <a:spcBef>
                          <a:spcPct val="20000"/>
                        </a:spcBef>
                        <a:buClr>
                          <a:srgbClr val="004080"/>
                        </a:buClr>
                        <a:buFont typeface="Wingdings" pitchFamily="2" charset="2"/>
                        <a:defRPr sz="1600">
                          <a:solidFill>
                            <a:schemeClr val="tx2"/>
                          </a:solidFill>
                          <a:latin typeface="Helvetica Neue Medium" charset="0"/>
                          <a:ea typeface="ＭＳ Ｐゴシック" pitchFamily="34" charset="-128"/>
                        </a:defRPr>
                      </a:lvl2pPr>
                      <a:lvl3pPr marL="1143000" indent="-228600" eaLnBrk="0" hangingPunct="0">
                        <a:spcBef>
                          <a:spcPct val="20000"/>
                        </a:spcBef>
                        <a:buClr>
                          <a:srgbClr val="004080"/>
                        </a:buClr>
                        <a:buFont typeface="Wingdings" pitchFamily="2" charset="2"/>
                        <a:defRPr sz="1400">
                          <a:solidFill>
                            <a:schemeClr val="tx2"/>
                          </a:solidFill>
                          <a:latin typeface="Helvetica Neue Medium" charset="0"/>
                          <a:ea typeface="ＭＳ Ｐゴシック" pitchFamily="34" charset="-128"/>
                        </a:defRPr>
                      </a:lvl3pPr>
                      <a:lvl4pPr marL="1600200" indent="-228600" eaLnBrk="0" hangingPunct="0">
                        <a:spcBef>
                          <a:spcPct val="20000"/>
                        </a:spcBef>
                        <a:buClr>
                          <a:srgbClr val="004080"/>
                        </a:buClr>
                        <a:buFont typeface="Wingdings" pitchFamily="2" charset="2"/>
                        <a:defRPr sz="1200">
                          <a:solidFill>
                            <a:schemeClr val="tx2"/>
                          </a:solidFill>
                          <a:latin typeface="Helvetica Neue Medium" charset="0"/>
                          <a:ea typeface="ＭＳ Ｐゴシック" pitchFamily="34" charset="-128"/>
                        </a:defRPr>
                      </a:lvl4pPr>
                      <a:lvl5pPr marL="2057400" indent="-228600" eaLnBrk="0" hangingPunct="0">
                        <a:spcBef>
                          <a:spcPct val="20000"/>
                        </a:spcBef>
                        <a:buClr>
                          <a:srgbClr val="004080"/>
                        </a:buClr>
                        <a:buFont typeface="Wingdings" pitchFamily="2" charset="2"/>
                        <a:defRPr sz="1100">
                          <a:solidFill>
                            <a:schemeClr val="tx2"/>
                          </a:solidFill>
                          <a:latin typeface="Helvetica Neue Medium" charset="0"/>
                          <a:ea typeface="ＭＳ Ｐゴシック" pitchFamily="34" charset="-128"/>
                        </a:defRPr>
                      </a:lvl5pPr>
                      <a:lvl6pPr marL="25146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6pPr>
                      <a:lvl7pPr marL="29718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7pPr>
                      <a:lvl8pPr marL="34290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8pPr>
                      <a:lvl9pPr marL="38862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9pPr>
                    </a:lstStyle>
                    <a:p>
                      <a:pPr marL="0" marR="0" lvl="0" indent="0" algn="ctr" defTabSz="914400" rtl="0" eaLnBrk="1" fontAlgn="base" latinLnBrk="0" hangingPunct="1">
                        <a:lnSpc>
                          <a:spcPct val="90000"/>
                        </a:lnSpc>
                        <a:spcBef>
                          <a:spcPct val="0"/>
                        </a:spcBef>
                        <a:spcAft>
                          <a:spcPct val="0"/>
                        </a:spcAft>
                        <a:buClr>
                          <a:srgbClr val="002C4F"/>
                        </a:buClr>
                        <a:buSzTx/>
                        <a:buFont typeface="Times" charset="0"/>
                        <a:buNone/>
                        <a:tabLst/>
                      </a:pPr>
                      <a:r>
                        <a:rPr kumimoji="0" lang="en-US" altLang="en-US" sz="1200" b="1" i="0" u="none" strike="noStrike" cap="none" normalizeH="0" baseline="0" dirty="0">
                          <a:ln>
                            <a:noFill/>
                          </a:ln>
                          <a:solidFill>
                            <a:srgbClr val="002849"/>
                          </a:solidFill>
                          <a:effectLst/>
                          <a:latin typeface="Arial" pitchFamily="34" charset="0"/>
                          <a:ea typeface="ＭＳ Ｐゴシック" pitchFamily="34" charset="-128"/>
                        </a:rPr>
                        <a:t>88</a:t>
                      </a:r>
                    </a:p>
                  </a:txBody>
                  <a:tcPr marL="68581" marR="68581" marT="34325" marB="343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4080"/>
                        </a:buClr>
                        <a:buSzPct val="125000"/>
                        <a:buFont typeface="Wingdings 2" pitchFamily="18" charset="2"/>
                        <a:defRPr>
                          <a:solidFill>
                            <a:schemeClr val="tx2"/>
                          </a:solidFill>
                          <a:latin typeface="Helvetica Neue Medium" charset="0"/>
                          <a:ea typeface="ＭＳ Ｐゴシック" pitchFamily="34" charset="-128"/>
                        </a:defRPr>
                      </a:lvl1pPr>
                      <a:lvl2pPr marL="742950" indent="-285750" eaLnBrk="0" hangingPunct="0">
                        <a:spcBef>
                          <a:spcPct val="20000"/>
                        </a:spcBef>
                        <a:buClr>
                          <a:srgbClr val="004080"/>
                        </a:buClr>
                        <a:buFont typeface="Wingdings" pitchFamily="2" charset="2"/>
                        <a:defRPr sz="1600">
                          <a:solidFill>
                            <a:schemeClr val="tx2"/>
                          </a:solidFill>
                          <a:latin typeface="Helvetica Neue Medium" charset="0"/>
                          <a:ea typeface="ＭＳ Ｐゴシック" pitchFamily="34" charset="-128"/>
                        </a:defRPr>
                      </a:lvl2pPr>
                      <a:lvl3pPr marL="1143000" indent="-228600" eaLnBrk="0" hangingPunct="0">
                        <a:spcBef>
                          <a:spcPct val="20000"/>
                        </a:spcBef>
                        <a:buClr>
                          <a:srgbClr val="004080"/>
                        </a:buClr>
                        <a:buFont typeface="Wingdings" pitchFamily="2" charset="2"/>
                        <a:defRPr sz="1400">
                          <a:solidFill>
                            <a:schemeClr val="tx2"/>
                          </a:solidFill>
                          <a:latin typeface="Helvetica Neue Medium" charset="0"/>
                          <a:ea typeface="ＭＳ Ｐゴシック" pitchFamily="34" charset="-128"/>
                        </a:defRPr>
                      </a:lvl3pPr>
                      <a:lvl4pPr marL="1600200" indent="-228600" eaLnBrk="0" hangingPunct="0">
                        <a:spcBef>
                          <a:spcPct val="20000"/>
                        </a:spcBef>
                        <a:buClr>
                          <a:srgbClr val="004080"/>
                        </a:buClr>
                        <a:buFont typeface="Wingdings" pitchFamily="2" charset="2"/>
                        <a:defRPr sz="1200">
                          <a:solidFill>
                            <a:schemeClr val="tx2"/>
                          </a:solidFill>
                          <a:latin typeface="Helvetica Neue Medium" charset="0"/>
                          <a:ea typeface="ＭＳ Ｐゴシック" pitchFamily="34" charset="-128"/>
                        </a:defRPr>
                      </a:lvl4pPr>
                      <a:lvl5pPr marL="2057400" indent="-228600" eaLnBrk="0" hangingPunct="0">
                        <a:spcBef>
                          <a:spcPct val="20000"/>
                        </a:spcBef>
                        <a:buClr>
                          <a:srgbClr val="004080"/>
                        </a:buClr>
                        <a:buFont typeface="Wingdings" pitchFamily="2" charset="2"/>
                        <a:defRPr sz="1100">
                          <a:solidFill>
                            <a:schemeClr val="tx2"/>
                          </a:solidFill>
                          <a:latin typeface="Helvetica Neue Medium" charset="0"/>
                          <a:ea typeface="ＭＳ Ｐゴシック" pitchFamily="34" charset="-128"/>
                        </a:defRPr>
                      </a:lvl5pPr>
                      <a:lvl6pPr marL="25146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6pPr>
                      <a:lvl7pPr marL="29718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7pPr>
                      <a:lvl8pPr marL="34290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8pPr>
                      <a:lvl9pPr marL="38862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9pPr>
                    </a:lstStyle>
                    <a:p>
                      <a:pPr marL="0" marR="0" lvl="0" indent="0" algn="ctr" defTabSz="914400" rtl="0" eaLnBrk="1" fontAlgn="base" latinLnBrk="0" hangingPunct="1">
                        <a:lnSpc>
                          <a:spcPct val="90000"/>
                        </a:lnSpc>
                        <a:spcBef>
                          <a:spcPct val="0"/>
                        </a:spcBef>
                        <a:spcAft>
                          <a:spcPct val="0"/>
                        </a:spcAft>
                        <a:buClr>
                          <a:srgbClr val="002C4F"/>
                        </a:buClr>
                        <a:buSzTx/>
                        <a:buFont typeface="Times" charset="0"/>
                        <a:buNone/>
                        <a:tabLst/>
                      </a:pPr>
                      <a:r>
                        <a:rPr kumimoji="0" lang="en-US" altLang="en-US" sz="1200" b="1" i="0" u="none" strike="noStrike" cap="none" normalizeH="0" baseline="0">
                          <a:ln>
                            <a:noFill/>
                          </a:ln>
                          <a:solidFill>
                            <a:srgbClr val="002849"/>
                          </a:solidFill>
                          <a:effectLst/>
                          <a:latin typeface="Arial" pitchFamily="34" charset="0"/>
                          <a:ea typeface="ＭＳ Ｐゴシック" pitchFamily="34" charset="-128"/>
                        </a:rPr>
                        <a:t>82</a:t>
                      </a:r>
                    </a:p>
                  </a:txBody>
                  <a:tcPr marL="68581" marR="68581" marT="34325" marB="343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4080"/>
                        </a:buClr>
                        <a:buSzPct val="125000"/>
                        <a:buFont typeface="Wingdings 2" pitchFamily="18" charset="2"/>
                        <a:defRPr>
                          <a:solidFill>
                            <a:schemeClr val="tx2"/>
                          </a:solidFill>
                          <a:latin typeface="Helvetica Neue Medium" charset="0"/>
                          <a:ea typeface="ＭＳ Ｐゴシック" pitchFamily="34" charset="-128"/>
                        </a:defRPr>
                      </a:lvl1pPr>
                      <a:lvl2pPr marL="742950" indent="-285750" eaLnBrk="0" hangingPunct="0">
                        <a:spcBef>
                          <a:spcPct val="20000"/>
                        </a:spcBef>
                        <a:buClr>
                          <a:srgbClr val="004080"/>
                        </a:buClr>
                        <a:buFont typeface="Wingdings" pitchFamily="2" charset="2"/>
                        <a:defRPr sz="1600">
                          <a:solidFill>
                            <a:schemeClr val="tx2"/>
                          </a:solidFill>
                          <a:latin typeface="Helvetica Neue Medium" charset="0"/>
                          <a:ea typeface="ＭＳ Ｐゴシック" pitchFamily="34" charset="-128"/>
                        </a:defRPr>
                      </a:lvl2pPr>
                      <a:lvl3pPr marL="1143000" indent="-228600" eaLnBrk="0" hangingPunct="0">
                        <a:spcBef>
                          <a:spcPct val="20000"/>
                        </a:spcBef>
                        <a:buClr>
                          <a:srgbClr val="004080"/>
                        </a:buClr>
                        <a:buFont typeface="Wingdings" pitchFamily="2" charset="2"/>
                        <a:defRPr sz="1400">
                          <a:solidFill>
                            <a:schemeClr val="tx2"/>
                          </a:solidFill>
                          <a:latin typeface="Helvetica Neue Medium" charset="0"/>
                          <a:ea typeface="ＭＳ Ｐゴシック" pitchFamily="34" charset="-128"/>
                        </a:defRPr>
                      </a:lvl3pPr>
                      <a:lvl4pPr marL="1600200" indent="-228600" eaLnBrk="0" hangingPunct="0">
                        <a:spcBef>
                          <a:spcPct val="20000"/>
                        </a:spcBef>
                        <a:buClr>
                          <a:srgbClr val="004080"/>
                        </a:buClr>
                        <a:buFont typeface="Wingdings" pitchFamily="2" charset="2"/>
                        <a:defRPr sz="1200">
                          <a:solidFill>
                            <a:schemeClr val="tx2"/>
                          </a:solidFill>
                          <a:latin typeface="Helvetica Neue Medium" charset="0"/>
                          <a:ea typeface="ＭＳ Ｐゴシック" pitchFamily="34" charset="-128"/>
                        </a:defRPr>
                      </a:lvl4pPr>
                      <a:lvl5pPr marL="2057400" indent="-228600" eaLnBrk="0" hangingPunct="0">
                        <a:spcBef>
                          <a:spcPct val="20000"/>
                        </a:spcBef>
                        <a:buClr>
                          <a:srgbClr val="004080"/>
                        </a:buClr>
                        <a:buFont typeface="Wingdings" pitchFamily="2" charset="2"/>
                        <a:defRPr sz="1100">
                          <a:solidFill>
                            <a:schemeClr val="tx2"/>
                          </a:solidFill>
                          <a:latin typeface="Helvetica Neue Medium" charset="0"/>
                          <a:ea typeface="ＭＳ Ｐゴシック" pitchFamily="34" charset="-128"/>
                        </a:defRPr>
                      </a:lvl5pPr>
                      <a:lvl6pPr marL="25146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6pPr>
                      <a:lvl7pPr marL="29718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7pPr>
                      <a:lvl8pPr marL="34290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8pPr>
                      <a:lvl9pPr marL="38862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9pPr>
                    </a:lstStyle>
                    <a:p>
                      <a:pPr marL="0" marR="0" lvl="0" indent="0" algn="ctr" defTabSz="914400" rtl="0" eaLnBrk="1" fontAlgn="base" latinLnBrk="0" hangingPunct="1">
                        <a:lnSpc>
                          <a:spcPct val="90000"/>
                        </a:lnSpc>
                        <a:spcBef>
                          <a:spcPct val="0"/>
                        </a:spcBef>
                        <a:spcAft>
                          <a:spcPct val="0"/>
                        </a:spcAft>
                        <a:buClr>
                          <a:srgbClr val="002C4F"/>
                        </a:buClr>
                        <a:buSzTx/>
                        <a:buFont typeface="Times" charset="0"/>
                        <a:buNone/>
                        <a:tabLst/>
                      </a:pPr>
                      <a:r>
                        <a:rPr kumimoji="0" lang="en-US" altLang="en-US" sz="1200" b="1" i="0" u="none" strike="noStrike" cap="none" normalizeH="0" baseline="0">
                          <a:ln>
                            <a:noFill/>
                          </a:ln>
                          <a:solidFill>
                            <a:srgbClr val="002849"/>
                          </a:solidFill>
                          <a:effectLst/>
                          <a:latin typeface="Arial" pitchFamily="34" charset="0"/>
                          <a:ea typeface="ＭＳ Ｐゴシック" pitchFamily="34" charset="-128"/>
                        </a:rPr>
                        <a:t>77</a:t>
                      </a:r>
                    </a:p>
                  </a:txBody>
                  <a:tcPr marL="68581" marR="68581" marT="34325" marB="343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4080"/>
                        </a:buClr>
                        <a:buSzPct val="125000"/>
                        <a:buFont typeface="Wingdings 2" pitchFamily="18" charset="2"/>
                        <a:defRPr>
                          <a:solidFill>
                            <a:schemeClr val="tx2"/>
                          </a:solidFill>
                          <a:latin typeface="Helvetica Neue Medium" charset="0"/>
                          <a:ea typeface="ＭＳ Ｐゴシック" pitchFamily="34" charset="-128"/>
                        </a:defRPr>
                      </a:lvl1pPr>
                      <a:lvl2pPr marL="742950" indent="-285750" eaLnBrk="0" hangingPunct="0">
                        <a:spcBef>
                          <a:spcPct val="20000"/>
                        </a:spcBef>
                        <a:buClr>
                          <a:srgbClr val="004080"/>
                        </a:buClr>
                        <a:buFont typeface="Wingdings" pitchFamily="2" charset="2"/>
                        <a:defRPr sz="1600">
                          <a:solidFill>
                            <a:schemeClr val="tx2"/>
                          </a:solidFill>
                          <a:latin typeface="Helvetica Neue Medium" charset="0"/>
                          <a:ea typeface="ＭＳ Ｐゴシック" pitchFamily="34" charset="-128"/>
                        </a:defRPr>
                      </a:lvl2pPr>
                      <a:lvl3pPr marL="1143000" indent="-228600" eaLnBrk="0" hangingPunct="0">
                        <a:spcBef>
                          <a:spcPct val="20000"/>
                        </a:spcBef>
                        <a:buClr>
                          <a:srgbClr val="004080"/>
                        </a:buClr>
                        <a:buFont typeface="Wingdings" pitchFamily="2" charset="2"/>
                        <a:defRPr sz="1400">
                          <a:solidFill>
                            <a:schemeClr val="tx2"/>
                          </a:solidFill>
                          <a:latin typeface="Helvetica Neue Medium" charset="0"/>
                          <a:ea typeface="ＭＳ Ｐゴシック" pitchFamily="34" charset="-128"/>
                        </a:defRPr>
                      </a:lvl3pPr>
                      <a:lvl4pPr marL="1600200" indent="-228600" eaLnBrk="0" hangingPunct="0">
                        <a:spcBef>
                          <a:spcPct val="20000"/>
                        </a:spcBef>
                        <a:buClr>
                          <a:srgbClr val="004080"/>
                        </a:buClr>
                        <a:buFont typeface="Wingdings" pitchFamily="2" charset="2"/>
                        <a:defRPr sz="1200">
                          <a:solidFill>
                            <a:schemeClr val="tx2"/>
                          </a:solidFill>
                          <a:latin typeface="Helvetica Neue Medium" charset="0"/>
                          <a:ea typeface="ＭＳ Ｐゴシック" pitchFamily="34" charset="-128"/>
                        </a:defRPr>
                      </a:lvl4pPr>
                      <a:lvl5pPr marL="2057400" indent="-228600" eaLnBrk="0" hangingPunct="0">
                        <a:spcBef>
                          <a:spcPct val="20000"/>
                        </a:spcBef>
                        <a:buClr>
                          <a:srgbClr val="004080"/>
                        </a:buClr>
                        <a:buFont typeface="Wingdings" pitchFamily="2" charset="2"/>
                        <a:defRPr sz="1100">
                          <a:solidFill>
                            <a:schemeClr val="tx2"/>
                          </a:solidFill>
                          <a:latin typeface="Helvetica Neue Medium" charset="0"/>
                          <a:ea typeface="ＭＳ Ｐゴシック" pitchFamily="34" charset="-128"/>
                        </a:defRPr>
                      </a:lvl5pPr>
                      <a:lvl6pPr marL="25146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6pPr>
                      <a:lvl7pPr marL="29718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7pPr>
                      <a:lvl8pPr marL="34290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8pPr>
                      <a:lvl9pPr marL="38862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9pPr>
                    </a:lstStyle>
                    <a:p>
                      <a:pPr marL="0" marR="0" lvl="0" indent="0" algn="ctr" defTabSz="914400" rtl="0" eaLnBrk="1" fontAlgn="base" latinLnBrk="0" hangingPunct="1">
                        <a:lnSpc>
                          <a:spcPct val="90000"/>
                        </a:lnSpc>
                        <a:spcBef>
                          <a:spcPct val="0"/>
                        </a:spcBef>
                        <a:spcAft>
                          <a:spcPct val="0"/>
                        </a:spcAft>
                        <a:buClr>
                          <a:srgbClr val="002C4F"/>
                        </a:buClr>
                        <a:buSzTx/>
                        <a:buFont typeface="Times" charset="0"/>
                        <a:buNone/>
                        <a:tabLst/>
                      </a:pPr>
                      <a:r>
                        <a:rPr kumimoji="0" lang="en-US" altLang="en-US" sz="1200" b="1" i="0" u="none" strike="noStrike" cap="none" normalizeH="0" baseline="0">
                          <a:ln>
                            <a:noFill/>
                          </a:ln>
                          <a:solidFill>
                            <a:srgbClr val="002849"/>
                          </a:solidFill>
                          <a:effectLst/>
                          <a:latin typeface="Arial" pitchFamily="34" charset="0"/>
                          <a:ea typeface="ＭＳ Ｐゴシック" pitchFamily="34" charset="-128"/>
                        </a:rPr>
                        <a:t>62</a:t>
                      </a:r>
                    </a:p>
                  </a:txBody>
                  <a:tcPr marL="68581" marR="68581" marT="34325" marB="343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4080"/>
                        </a:buClr>
                        <a:buSzPct val="125000"/>
                        <a:buFont typeface="Wingdings 2" pitchFamily="18" charset="2"/>
                        <a:defRPr>
                          <a:solidFill>
                            <a:schemeClr val="tx2"/>
                          </a:solidFill>
                          <a:latin typeface="Helvetica Neue Medium" charset="0"/>
                          <a:ea typeface="ＭＳ Ｐゴシック" pitchFamily="34" charset="-128"/>
                        </a:defRPr>
                      </a:lvl1pPr>
                      <a:lvl2pPr marL="742950" indent="-285750" eaLnBrk="0" hangingPunct="0">
                        <a:spcBef>
                          <a:spcPct val="20000"/>
                        </a:spcBef>
                        <a:buClr>
                          <a:srgbClr val="004080"/>
                        </a:buClr>
                        <a:buFont typeface="Wingdings" pitchFamily="2" charset="2"/>
                        <a:defRPr sz="1600">
                          <a:solidFill>
                            <a:schemeClr val="tx2"/>
                          </a:solidFill>
                          <a:latin typeface="Helvetica Neue Medium" charset="0"/>
                          <a:ea typeface="ＭＳ Ｐゴシック" pitchFamily="34" charset="-128"/>
                        </a:defRPr>
                      </a:lvl2pPr>
                      <a:lvl3pPr marL="1143000" indent="-228600" eaLnBrk="0" hangingPunct="0">
                        <a:spcBef>
                          <a:spcPct val="20000"/>
                        </a:spcBef>
                        <a:buClr>
                          <a:srgbClr val="004080"/>
                        </a:buClr>
                        <a:buFont typeface="Wingdings" pitchFamily="2" charset="2"/>
                        <a:defRPr sz="1400">
                          <a:solidFill>
                            <a:schemeClr val="tx2"/>
                          </a:solidFill>
                          <a:latin typeface="Helvetica Neue Medium" charset="0"/>
                          <a:ea typeface="ＭＳ Ｐゴシック" pitchFamily="34" charset="-128"/>
                        </a:defRPr>
                      </a:lvl3pPr>
                      <a:lvl4pPr marL="1600200" indent="-228600" eaLnBrk="0" hangingPunct="0">
                        <a:spcBef>
                          <a:spcPct val="20000"/>
                        </a:spcBef>
                        <a:buClr>
                          <a:srgbClr val="004080"/>
                        </a:buClr>
                        <a:buFont typeface="Wingdings" pitchFamily="2" charset="2"/>
                        <a:defRPr sz="1200">
                          <a:solidFill>
                            <a:schemeClr val="tx2"/>
                          </a:solidFill>
                          <a:latin typeface="Helvetica Neue Medium" charset="0"/>
                          <a:ea typeface="ＭＳ Ｐゴシック" pitchFamily="34" charset="-128"/>
                        </a:defRPr>
                      </a:lvl4pPr>
                      <a:lvl5pPr marL="2057400" indent="-228600" eaLnBrk="0" hangingPunct="0">
                        <a:spcBef>
                          <a:spcPct val="20000"/>
                        </a:spcBef>
                        <a:buClr>
                          <a:srgbClr val="004080"/>
                        </a:buClr>
                        <a:buFont typeface="Wingdings" pitchFamily="2" charset="2"/>
                        <a:defRPr sz="1100">
                          <a:solidFill>
                            <a:schemeClr val="tx2"/>
                          </a:solidFill>
                          <a:latin typeface="Helvetica Neue Medium" charset="0"/>
                          <a:ea typeface="ＭＳ Ｐゴシック" pitchFamily="34" charset="-128"/>
                        </a:defRPr>
                      </a:lvl5pPr>
                      <a:lvl6pPr marL="25146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6pPr>
                      <a:lvl7pPr marL="29718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7pPr>
                      <a:lvl8pPr marL="34290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8pPr>
                      <a:lvl9pPr marL="38862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9pPr>
                    </a:lstStyle>
                    <a:p>
                      <a:pPr marL="0" marR="0" lvl="0" indent="0" algn="ctr" defTabSz="914400" rtl="0" eaLnBrk="1" fontAlgn="base" latinLnBrk="0" hangingPunct="1">
                        <a:lnSpc>
                          <a:spcPct val="90000"/>
                        </a:lnSpc>
                        <a:spcBef>
                          <a:spcPct val="0"/>
                        </a:spcBef>
                        <a:spcAft>
                          <a:spcPct val="0"/>
                        </a:spcAft>
                        <a:buClr>
                          <a:srgbClr val="002C4F"/>
                        </a:buClr>
                        <a:buSzTx/>
                        <a:buFont typeface="Times" charset="0"/>
                        <a:buNone/>
                        <a:tabLst/>
                      </a:pPr>
                      <a:r>
                        <a:rPr kumimoji="0" lang="en-US" altLang="en-US" sz="1200" b="1" i="0" u="none" strike="noStrike" cap="none" normalizeH="0" baseline="0">
                          <a:ln>
                            <a:noFill/>
                          </a:ln>
                          <a:solidFill>
                            <a:srgbClr val="002849"/>
                          </a:solidFill>
                          <a:effectLst/>
                          <a:latin typeface="Arial" pitchFamily="34" charset="0"/>
                          <a:ea typeface="ＭＳ Ｐゴシック" pitchFamily="34" charset="-128"/>
                        </a:rPr>
                        <a:t>63</a:t>
                      </a:r>
                    </a:p>
                  </a:txBody>
                  <a:tcPr marL="68581" marR="68581" marT="34325" marB="343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4080"/>
                        </a:buClr>
                        <a:buSzPct val="125000"/>
                        <a:buFont typeface="Wingdings 2" pitchFamily="18" charset="2"/>
                        <a:defRPr>
                          <a:solidFill>
                            <a:schemeClr val="tx2"/>
                          </a:solidFill>
                          <a:latin typeface="Helvetica Neue Medium" charset="0"/>
                          <a:ea typeface="ＭＳ Ｐゴシック" pitchFamily="34" charset="-128"/>
                        </a:defRPr>
                      </a:lvl1pPr>
                      <a:lvl2pPr marL="742950" indent="-285750" eaLnBrk="0" hangingPunct="0">
                        <a:spcBef>
                          <a:spcPct val="20000"/>
                        </a:spcBef>
                        <a:buClr>
                          <a:srgbClr val="004080"/>
                        </a:buClr>
                        <a:buFont typeface="Wingdings" pitchFamily="2" charset="2"/>
                        <a:defRPr sz="1600">
                          <a:solidFill>
                            <a:schemeClr val="tx2"/>
                          </a:solidFill>
                          <a:latin typeface="Helvetica Neue Medium" charset="0"/>
                          <a:ea typeface="ＭＳ Ｐゴシック" pitchFamily="34" charset="-128"/>
                        </a:defRPr>
                      </a:lvl2pPr>
                      <a:lvl3pPr marL="1143000" indent="-228600" eaLnBrk="0" hangingPunct="0">
                        <a:spcBef>
                          <a:spcPct val="20000"/>
                        </a:spcBef>
                        <a:buClr>
                          <a:srgbClr val="004080"/>
                        </a:buClr>
                        <a:buFont typeface="Wingdings" pitchFamily="2" charset="2"/>
                        <a:defRPr sz="1400">
                          <a:solidFill>
                            <a:schemeClr val="tx2"/>
                          </a:solidFill>
                          <a:latin typeface="Helvetica Neue Medium" charset="0"/>
                          <a:ea typeface="ＭＳ Ｐゴシック" pitchFamily="34" charset="-128"/>
                        </a:defRPr>
                      </a:lvl3pPr>
                      <a:lvl4pPr marL="1600200" indent="-228600" eaLnBrk="0" hangingPunct="0">
                        <a:spcBef>
                          <a:spcPct val="20000"/>
                        </a:spcBef>
                        <a:buClr>
                          <a:srgbClr val="004080"/>
                        </a:buClr>
                        <a:buFont typeface="Wingdings" pitchFamily="2" charset="2"/>
                        <a:defRPr sz="1200">
                          <a:solidFill>
                            <a:schemeClr val="tx2"/>
                          </a:solidFill>
                          <a:latin typeface="Helvetica Neue Medium" charset="0"/>
                          <a:ea typeface="ＭＳ Ｐゴシック" pitchFamily="34" charset="-128"/>
                        </a:defRPr>
                      </a:lvl4pPr>
                      <a:lvl5pPr marL="2057400" indent="-228600" eaLnBrk="0" hangingPunct="0">
                        <a:spcBef>
                          <a:spcPct val="20000"/>
                        </a:spcBef>
                        <a:buClr>
                          <a:srgbClr val="004080"/>
                        </a:buClr>
                        <a:buFont typeface="Wingdings" pitchFamily="2" charset="2"/>
                        <a:defRPr sz="1100">
                          <a:solidFill>
                            <a:schemeClr val="tx2"/>
                          </a:solidFill>
                          <a:latin typeface="Helvetica Neue Medium" charset="0"/>
                          <a:ea typeface="ＭＳ Ｐゴシック" pitchFamily="34" charset="-128"/>
                        </a:defRPr>
                      </a:lvl5pPr>
                      <a:lvl6pPr marL="25146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6pPr>
                      <a:lvl7pPr marL="29718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7pPr>
                      <a:lvl8pPr marL="34290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8pPr>
                      <a:lvl9pPr marL="38862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9pPr>
                    </a:lstStyle>
                    <a:p>
                      <a:pPr marL="0" marR="0" lvl="0" indent="0" algn="ctr" defTabSz="914400" rtl="0" eaLnBrk="1" fontAlgn="base" latinLnBrk="0" hangingPunct="1">
                        <a:lnSpc>
                          <a:spcPct val="90000"/>
                        </a:lnSpc>
                        <a:spcBef>
                          <a:spcPct val="0"/>
                        </a:spcBef>
                        <a:spcAft>
                          <a:spcPct val="0"/>
                        </a:spcAft>
                        <a:buClr>
                          <a:srgbClr val="002C4F"/>
                        </a:buClr>
                        <a:buSzTx/>
                        <a:buFont typeface="Times" charset="0"/>
                        <a:buNone/>
                        <a:tabLst/>
                      </a:pPr>
                      <a:r>
                        <a:rPr kumimoji="0" lang="en-US" altLang="en-US" sz="1200" b="1" i="0" u="none" strike="noStrike" cap="none" normalizeH="0" baseline="0">
                          <a:ln>
                            <a:noFill/>
                          </a:ln>
                          <a:solidFill>
                            <a:srgbClr val="002849"/>
                          </a:solidFill>
                          <a:effectLst/>
                          <a:latin typeface="Arial" pitchFamily="34" charset="0"/>
                          <a:ea typeface="ＭＳ Ｐゴシック" pitchFamily="34" charset="-128"/>
                        </a:rPr>
                        <a:t>48</a:t>
                      </a:r>
                    </a:p>
                  </a:txBody>
                  <a:tcPr marL="68581" marR="68581" marT="34325" marB="343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indent="355600" eaLnBrk="0" hangingPunct="0">
                        <a:spcBef>
                          <a:spcPct val="20000"/>
                        </a:spcBef>
                        <a:buClr>
                          <a:srgbClr val="004080"/>
                        </a:buClr>
                        <a:buSzPct val="125000"/>
                        <a:buFont typeface="Wingdings 2" pitchFamily="18" charset="2"/>
                        <a:defRPr>
                          <a:solidFill>
                            <a:schemeClr val="tx2"/>
                          </a:solidFill>
                          <a:latin typeface="Helvetica Neue Medium" charset="0"/>
                          <a:ea typeface="ＭＳ Ｐゴシック" pitchFamily="34" charset="-128"/>
                        </a:defRPr>
                      </a:lvl1pPr>
                      <a:lvl2pPr marL="742950" indent="-285750" eaLnBrk="0" hangingPunct="0">
                        <a:spcBef>
                          <a:spcPct val="20000"/>
                        </a:spcBef>
                        <a:buClr>
                          <a:srgbClr val="004080"/>
                        </a:buClr>
                        <a:buFont typeface="Wingdings" pitchFamily="2" charset="2"/>
                        <a:defRPr sz="1600">
                          <a:solidFill>
                            <a:schemeClr val="tx2"/>
                          </a:solidFill>
                          <a:latin typeface="Helvetica Neue Medium" charset="0"/>
                          <a:ea typeface="ＭＳ Ｐゴシック" pitchFamily="34" charset="-128"/>
                        </a:defRPr>
                      </a:lvl2pPr>
                      <a:lvl3pPr marL="1143000" indent="-228600" eaLnBrk="0" hangingPunct="0">
                        <a:spcBef>
                          <a:spcPct val="20000"/>
                        </a:spcBef>
                        <a:buClr>
                          <a:srgbClr val="004080"/>
                        </a:buClr>
                        <a:buFont typeface="Wingdings" pitchFamily="2" charset="2"/>
                        <a:defRPr sz="1400">
                          <a:solidFill>
                            <a:schemeClr val="tx2"/>
                          </a:solidFill>
                          <a:latin typeface="Helvetica Neue Medium" charset="0"/>
                          <a:ea typeface="ＭＳ Ｐゴシック" pitchFamily="34" charset="-128"/>
                        </a:defRPr>
                      </a:lvl3pPr>
                      <a:lvl4pPr marL="1600200" indent="-228600" eaLnBrk="0" hangingPunct="0">
                        <a:spcBef>
                          <a:spcPct val="20000"/>
                        </a:spcBef>
                        <a:buClr>
                          <a:srgbClr val="004080"/>
                        </a:buClr>
                        <a:buFont typeface="Wingdings" pitchFamily="2" charset="2"/>
                        <a:defRPr sz="1200">
                          <a:solidFill>
                            <a:schemeClr val="tx2"/>
                          </a:solidFill>
                          <a:latin typeface="Helvetica Neue Medium" charset="0"/>
                          <a:ea typeface="ＭＳ Ｐゴシック" pitchFamily="34" charset="-128"/>
                        </a:defRPr>
                      </a:lvl4pPr>
                      <a:lvl5pPr marL="2057400" indent="-228600" eaLnBrk="0" hangingPunct="0">
                        <a:spcBef>
                          <a:spcPct val="20000"/>
                        </a:spcBef>
                        <a:buClr>
                          <a:srgbClr val="004080"/>
                        </a:buClr>
                        <a:buFont typeface="Wingdings" pitchFamily="2" charset="2"/>
                        <a:defRPr sz="1100">
                          <a:solidFill>
                            <a:schemeClr val="tx2"/>
                          </a:solidFill>
                          <a:latin typeface="Helvetica Neue Medium" charset="0"/>
                          <a:ea typeface="ＭＳ Ｐゴシック" pitchFamily="34" charset="-128"/>
                        </a:defRPr>
                      </a:lvl5pPr>
                      <a:lvl6pPr marL="25146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6pPr>
                      <a:lvl7pPr marL="29718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7pPr>
                      <a:lvl8pPr marL="34290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8pPr>
                      <a:lvl9pPr marL="3886200" indent="-228600" eaLnBrk="0" fontAlgn="base" hangingPunct="0">
                        <a:spcBef>
                          <a:spcPct val="20000"/>
                        </a:spcBef>
                        <a:spcAft>
                          <a:spcPct val="0"/>
                        </a:spcAft>
                        <a:buClr>
                          <a:srgbClr val="004080"/>
                        </a:buClr>
                        <a:buFont typeface="Wingdings" pitchFamily="2" charset="2"/>
                        <a:defRPr sz="1100">
                          <a:solidFill>
                            <a:schemeClr val="tx2"/>
                          </a:solidFill>
                          <a:latin typeface="Helvetica Neue Medium" charset="0"/>
                          <a:ea typeface="ＭＳ Ｐゴシック" pitchFamily="34" charset="-128"/>
                        </a:defRPr>
                      </a:lvl9pPr>
                    </a:lstStyle>
                    <a:p>
                      <a:pPr marL="0" marR="0" lvl="0" indent="355600" algn="ctr" defTabSz="914400" rtl="0" eaLnBrk="1" fontAlgn="base" latinLnBrk="0" hangingPunct="1">
                        <a:lnSpc>
                          <a:spcPct val="90000"/>
                        </a:lnSpc>
                        <a:spcBef>
                          <a:spcPct val="0"/>
                        </a:spcBef>
                        <a:spcAft>
                          <a:spcPct val="0"/>
                        </a:spcAft>
                        <a:buClr>
                          <a:srgbClr val="002C4F"/>
                        </a:buClr>
                        <a:buSzTx/>
                        <a:buFont typeface="Times" charset="0"/>
                        <a:buNone/>
                        <a:tabLst/>
                      </a:pPr>
                      <a:r>
                        <a:rPr kumimoji="0" lang="en-US" altLang="en-US" sz="1200" b="1" i="0" u="none" strike="noStrike" cap="none" normalizeH="0" baseline="0" dirty="0">
                          <a:ln>
                            <a:noFill/>
                          </a:ln>
                          <a:solidFill>
                            <a:srgbClr val="002849"/>
                          </a:solidFill>
                          <a:effectLst/>
                          <a:latin typeface="Arial" pitchFamily="34" charset="0"/>
                          <a:ea typeface="ＭＳ Ｐゴシック" pitchFamily="34" charset="-128"/>
                        </a:rPr>
                        <a:t>59</a:t>
                      </a:r>
                    </a:p>
                  </a:txBody>
                  <a:tcPr marL="68581" marR="68581" marT="34325" marB="343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12180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EE138-952D-4724-9BEA-83B5FE606217}"/>
              </a:ext>
            </a:extLst>
          </p:cNvPr>
          <p:cNvSpPr>
            <a:spLocks noGrp="1"/>
          </p:cNvSpPr>
          <p:nvPr>
            <p:ph type="title"/>
          </p:nvPr>
        </p:nvSpPr>
        <p:spPr>
          <a:xfrm>
            <a:off x="265112" y="126208"/>
            <a:ext cx="7979236" cy="400842"/>
          </a:xfrm>
        </p:spPr>
        <p:txBody>
          <a:bodyPr/>
          <a:lstStyle/>
          <a:p>
            <a:r>
              <a:rPr lang="en-US" altLang="en-US" sz="2400" dirty="0"/>
              <a:t>Traditional AML Treatment: Induction Chemotherapy (IC)</a:t>
            </a:r>
            <a:endParaRPr lang="en-US" dirty="0"/>
          </a:p>
        </p:txBody>
      </p:sp>
      <p:sp>
        <p:nvSpPr>
          <p:cNvPr id="3" name="Content Placeholder 2">
            <a:extLst>
              <a:ext uri="{FF2B5EF4-FFF2-40B4-BE49-F238E27FC236}">
                <a16:creationId xmlns:a16="http://schemas.microsoft.com/office/drawing/2014/main" id="{BB2A1FA4-ACB5-450F-AD2C-817C2DB13F61}"/>
              </a:ext>
            </a:extLst>
          </p:cNvPr>
          <p:cNvSpPr>
            <a:spLocks noGrp="1"/>
          </p:cNvSpPr>
          <p:nvPr>
            <p:ph idx="1"/>
          </p:nvPr>
        </p:nvSpPr>
        <p:spPr>
          <a:xfrm>
            <a:off x="265112" y="920751"/>
            <a:ext cx="8421688" cy="3806107"/>
          </a:xfrm>
        </p:spPr>
        <p:txBody>
          <a:bodyPr>
            <a:normAutofit fontScale="92500" lnSpcReduction="10000"/>
          </a:bodyPr>
          <a:lstStyle/>
          <a:p>
            <a:pPr eaLnBrk="1" hangingPunct="1">
              <a:lnSpc>
                <a:spcPct val="150000"/>
              </a:lnSpc>
              <a:spcAft>
                <a:spcPct val="0"/>
              </a:spcAft>
            </a:pPr>
            <a:r>
              <a:rPr lang="en-US" altLang="en-US" sz="1600" dirty="0"/>
              <a:t>Predictors of poor response</a:t>
            </a:r>
          </a:p>
          <a:p>
            <a:pPr lvl="1" eaLnBrk="1" hangingPunct="1">
              <a:lnSpc>
                <a:spcPct val="150000"/>
              </a:lnSpc>
              <a:spcAft>
                <a:spcPct val="0"/>
              </a:spcAft>
              <a:buFont typeface="Wingdings" panose="05000000000000000000" pitchFamily="2" charset="2"/>
              <a:buChar char="§"/>
            </a:pPr>
            <a:r>
              <a:rPr lang="en-US" altLang="en-US" sz="1400" dirty="0"/>
              <a:t>Poor performance status</a:t>
            </a:r>
          </a:p>
          <a:p>
            <a:pPr lvl="1" eaLnBrk="1" hangingPunct="1">
              <a:lnSpc>
                <a:spcPct val="150000"/>
              </a:lnSpc>
              <a:spcAft>
                <a:spcPct val="0"/>
              </a:spcAft>
              <a:buFont typeface="Wingdings" panose="05000000000000000000" pitchFamily="2" charset="2"/>
              <a:buChar char="§"/>
            </a:pPr>
            <a:r>
              <a:rPr lang="en-US" altLang="en-US" sz="1400" dirty="0"/>
              <a:t>Age &gt;60 years</a:t>
            </a:r>
          </a:p>
          <a:p>
            <a:pPr lvl="1">
              <a:lnSpc>
                <a:spcPct val="150000"/>
              </a:lnSpc>
              <a:spcAft>
                <a:spcPct val="0"/>
              </a:spcAft>
              <a:buFont typeface="Wingdings" panose="05000000000000000000" pitchFamily="2" charset="2"/>
              <a:buChar char="§"/>
            </a:pPr>
            <a:r>
              <a:rPr lang="en-US" altLang="en-US" sz="1400" dirty="0"/>
              <a:t>Unfavorable karyotype e.g., c</a:t>
            </a:r>
            <a:r>
              <a:rPr lang="en-US" sz="1400" dirty="0"/>
              <a:t>omplex karyotype, </a:t>
            </a:r>
            <a:r>
              <a:rPr lang="en-US" sz="1400" dirty="0" err="1"/>
              <a:t>monosomal</a:t>
            </a:r>
            <a:r>
              <a:rPr lang="en-US" sz="1400" dirty="0"/>
              <a:t> karyotype</a:t>
            </a:r>
          </a:p>
          <a:p>
            <a:pPr lvl="1" eaLnBrk="1" hangingPunct="1">
              <a:lnSpc>
                <a:spcPct val="150000"/>
              </a:lnSpc>
              <a:spcAft>
                <a:spcPct val="0"/>
              </a:spcAft>
              <a:buFont typeface="Wingdings" panose="05000000000000000000" pitchFamily="2" charset="2"/>
              <a:buChar char="§"/>
            </a:pPr>
            <a:r>
              <a:rPr lang="en-US" altLang="en-US" sz="1400" dirty="0"/>
              <a:t>Antecedent hematological disease</a:t>
            </a:r>
          </a:p>
          <a:p>
            <a:pPr lvl="1" eaLnBrk="1" hangingPunct="1">
              <a:lnSpc>
                <a:spcPct val="150000"/>
              </a:lnSpc>
              <a:spcAft>
                <a:spcPct val="0"/>
              </a:spcAft>
              <a:buFont typeface="Wingdings" panose="05000000000000000000" pitchFamily="2" charset="2"/>
              <a:buChar char="§"/>
            </a:pPr>
            <a:r>
              <a:rPr lang="en-US" altLang="en-US" sz="1400" dirty="0"/>
              <a:t>Unfavorable gene mutations e.g., </a:t>
            </a:r>
            <a:r>
              <a:rPr lang="en-US" sz="1400" i="1" dirty="0"/>
              <a:t>FLT3</a:t>
            </a:r>
            <a:r>
              <a:rPr lang="en-US" sz="1400" dirty="0"/>
              <a:t>‐ITD, </a:t>
            </a:r>
            <a:r>
              <a:rPr lang="en-US" sz="1400" i="1" dirty="0"/>
              <a:t>TP53</a:t>
            </a:r>
            <a:endParaRPr lang="en-US" altLang="en-US" sz="1400" dirty="0"/>
          </a:p>
          <a:p>
            <a:pPr lvl="1">
              <a:lnSpc>
                <a:spcPct val="150000"/>
              </a:lnSpc>
              <a:spcAft>
                <a:spcPct val="0"/>
              </a:spcAft>
              <a:buFont typeface="Wingdings" panose="05000000000000000000" pitchFamily="2" charset="2"/>
              <a:buChar char="§"/>
              <a:defRPr/>
            </a:pPr>
            <a:r>
              <a:rPr lang="en-US" sz="1400" dirty="0"/>
              <a:t>Secondary AML</a:t>
            </a:r>
          </a:p>
          <a:p>
            <a:pPr lvl="2">
              <a:lnSpc>
                <a:spcPct val="110000"/>
              </a:lnSpc>
              <a:defRPr/>
            </a:pPr>
            <a:r>
              <a:rPr lang="en-US" sz="950" dirty="0"/>
              <a:t>Treatment‐related AML</a:t>
            </a:r>
          </a:p>
          <a:p>
            <a:pPr lvl="2">
              <a:lnSpc>
                <a:spcPct val="110000"/>
              </a:lnSpc>
              <a:defRPr/>
            </a:pPr>
            <a:r>
              <a:rPr lang="en-US" sz="950" dirty="0"/>
              <a:t>AML with myelodysplasia‐related changes </a:t>
            </a:r>
          </a:p>
          <a:p>
            <a:pPr>
              <a:lnSpc>
                <a:spcPct val="150000"/>
              </a:lnSpc>
              <a:spcAft>
                <a:spcPct val="0"/>
              </a:spcAft>
              <a:defRPr/>
            </a:pPr>
            <a:r>
              <a:rPr lang="en-US" sz="1600" dirty="0"/>
              <a:t>Typically, good responders</a:t>
            </a:r>
          </a:p>
          <a:p>
            <a:pPr lvl="1">
              <a:lnSpc>
                <a:spcPct val="150000"/>
              </a:lnSpc>
              <a:spcAft>
                <a:spcPct val="0"/>
              </a:spcAft>
              <a:buFont typeface="Wingdings" panose="05000000000000000000" pitchFamily="2" charset="2"/>
              <a:buChar char="§"/>
              <a:defRPr/>
            </a:pPr>
            <a:r>
              <a:rPr lang="en-US" sz="1400" dirty="0"/>
              <a:t>Core-binding-factor leukemias (without c‐KIT mutation) </a:t>
            </a:r>
            <a:r>
              <a:rPr lang="en-US" sz="1400" dirty="0">
                <a:sym typeface="Wingdings"/>
              </a:rPr>
              <a:t></a:t>
            </a:r>
            <a:r>
              <a:rPr lang="en-US" sz="1400" dirty="0"/>
              <a:t> t(8;21), t(16;16), inv(16)</a:t>
            </a:r>
          </a:p>
          <a:p>
            <a:pPr lvl="1">
              <a:lnSpc>
                <a:spcPct val="150000"/>
              </a:lnSpc>
              <a:spcAft>
                <a:spcPct val="0"/>
              </a:spcAft>
              <a:buFont typeface="Wingdings" panose="05000000000000000000" pitchFamily="2" charset="2"/>
              <a:buChar char="§"/>
              <a:defRPr/>
            </a:pPr>
            <a:r>
              <a:rPr lang="en-US" sz="1400" dirty="0"/>
              <a:t>Diploid AML with NPM1 or  CEBPA mutation (without FLT3 mutation) </a:t>
            </a:r>
          </a:p>
          <a:p>
            <a:pPr>
              <a:lnSpc>
                <a:spcPct val="150000"/>
              </a:lnSpc>
              <a:spcAft>
                <a:spcPct val="0"/>
              </a:spcAft>
              <a:buFont typeface="Wingdings" panose="05000000000000000000" pitchFamily="2" charset="2"/>
              <a:buChar char="§"/>
            </a:pPr>
            <a:endParaRPr lang="en-US" altLang="en-US" sz="1800" dirty="0"/>
          </a:p>
          <a:p>
            <a:endParaRPr lang="en-US" dirty="0"/>
          </a:p>
        </p:txBody>
      </p:sp>
    </p:spTree>
    <p:extLst>
      <p:ext uri="{BB962C8B-B14F-4D97-AF65-F5344CB8AC3E}">
        <p14:creationId xmlns:p14="http://schemas.microsoft.com/office/powerpoint/2010/main" val="3714680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764D8-3202-4F99-BDEE-3EA5A265417D}"/>
              </a:ext>
            </a:extLst>
          </p:cNvPr>
          <p:cNvSpPr>
            <a:spLocks noGrp="1"/>
          </p:cNvSpPr>
          <p:nvPr>
            <p:ph type="title"/>
          </p:nvPr>
        </p:nvSpPr>
        <p:spPr>
          <a:xfrm>
            <a:off x="265112" y="126208"/>
            <a:ext cx="7905494" cy="400842"/>
          </a:xfrm>
        </p:spPr>
        <p:txBody>
          <a:bodyPr/>
          <a:lstStyle/>
          <a:p>
            <a:r>
              <a:rPr lang="en-US" altLang="en-US" sz="2400" dirty="0"/>
              <a:t>Traditional AML Treatment: Induction Chemotherapy (IC)</a:t>
            </a:r>
            <a:endParaRPr lang="en-US" dirty="0"/>
          </a:p>
        </p:txBody>
      </p:sp>
      <p:sp>
        <p:nvSpPr>
          <p:cNvPr id="3" name="Content Placeholder 2">
            <a:extLst>
              <a:ext uri="{FF2B5EF4-FFF2-40B4-BE49-F238E27FC236}">
                <a16:creationId xmlns:a16="http://schemas.microsoft.com/office/drawing/2014/main" id="{B85CBE91-6F65-4A1E-9A46-D8EAEB88C06F}"/>
              </a:ext>
            </a:extLst>
          </p:cNvPr>
          <p:cNvSpPr>
            <a:spLocks noGrp="1"/>
          </p:cNvSpPr>
          <p:nvPr>
            <p:ph idx="1"/>
          </p:nvPr>
        </p:nvSpPr>
        <p:spPr>
          <a:xfrm>
            <a:off x="265112" y="690819"/>
            <a:ext cx="8421688" cy="3761862"/>
          </a:xfrm>
        </p:spPr>
        <p:txBody>
          <a:bodyPr>
            <a:normAutofit fontScale="55000" lnSpcReduction="20000"/>
          </a:bodyPr>
          <a:lstStyle/>
          <a:p>
            <a:r>
              <a:rPr lang="en-US" altLang="en-US" sz="2800" dirty="0"/>
              <a:t>How is 7+3 administered in hospital ? </a:t>
            </a:r>
          </a:p>
          <a:p>
            <a:pPr lvl="1"/>
            <a:r>
              <a:rPr lang="en-US" altLang="en-US" dirty="0"/>
              <a:t>Administer chemotherapy</a:t>
            </a:r>
          </a:p>
          <a:p>
            <a:pPr lvl="1"/>
            <a:r>
              <a:rPr lang="en-US" altLang="en-US" dirty="0"/>
              <a:t>Day 14 bone marrow analysis: goal is “empty” i.e.:</a:t>
            </a:r>
          </a:p>
          <a:p>
            <a:pPr lvl="2"/>
            <a:r>
              <a:rPr lang="en-US" altLang="en-US" dirty="0"/>
              <a:t>&lt;10% to 20% cellularity, </a:t>
            </a:r>
          </a:p>
          <a:p>
            <a:pPr lvl="2"/>
            <a:r>
              <a:rPr lang="en-US" altLang="en-US" dirty="0"/>
              <a:t>residual blasts &lt; 5% to 10%</a:t>
            </a:r>
          </a:p>
          <a:p>
            <a:pPr marL="914400" lvl="2" indent="0">
              <a:buNone/>
            </a:pPr>
            <a:r>
              <a:rPr lang="en-US" altLang="en-US" dirty="0"/>
              <a:t>Day 14 bone marrow may be omitted</a:t>
            </a:r>
          </a:p>
          <a:p>
            <a:pPr lvl="1"/>
            <a:r>
              <a:rPr lang="en-US" altLang="en-US" dirty="0"/>
              <a:t>If blasts remain, re-induction is appropriate </a:t>
            </a:r>
          </a:p>
          <a:p>
            <a:pPr lvl="1"/>
            <a:r>
              <a:rPr lang="en-US" altLang="en-US" dirty="0"/>
              <a:t>Await recovery (usually at least 21 days from start)</a:t>
            </a:r>
          </a:p>
          <a:p>
            <a:pPr lvl="1"/>
            <a:r>
              <a:rPr lang="en-US" altLang="en-US" dirty="0"/>
              <a:t>Empty marrow ≠ remission!</a:t>
            </a:r>
          </a:p>
          <a:p>
            <a:pPr lvl="1"/>
            <a:r>
              <a:rPr lang="en-US" altLang="en-US" dirty="0"/>
              <a:t>CR determined by morphology (microscope)</a:t>
            </a:r>
          </a:p>
          <a:p>
            <a:pPr lvl="2"/>
            <a:r>
              <a:rPr lang="en-US" altLang="en-US" dirty="0"/>
              <a:t>cellular marrow &lt; 5% blasts, </a:t>
            </a:r>
          </a:p>
          <a:p>
            <a:pPr lvl="2"/>
            <a:r>
              <a:rPr lang="en-US" altLang="en-US" dirty="0"/>
              <a:t>independent of transfusions, </a:t>
            </a:r>
          </a:p>
          <a:p>
            <a:pPr lvl="2"/>
            <a:r>
              <a:rPr lang="en-US" altLang="en-US" dirty="0"/>
              <a:t>neutrophils ≥ 1000/µL, </a:t>
            </a:r>
          </a:p>
          <a:p>
            <a:pPr lvl="2"/>
            <a:r>
              <a:rPr lang="en-US" altLang="en-US" dirty="0"/>
              <a:t>platelets ≥ 100K/µL</a:t>
            </a:r>
          </a:p>
          <a:p>
            <a:pPr lvl="1"/>
            <a:r>
              <a:rPr lang="en-US" altLang="en-US" dirty="0"/>
              <a:t>Determination of minimal residual disease (MRD) by laboratory assessment (flow cytometry or gene profiling) as it predicts relapse</a:t>
            </a:r>
          </a:p>
          <a:p>
            <a:pPr marL="0" indent="0">
              <a:buNone/>
            </a:pPr>
            <a:r>
              <a:rPr lang="en-US" altLang="en-US" dirty="0"/>
              <a:t>Note: Some slightly modified versions of 3+7 may be administered at induction (e.g. FLAG-Ida add fludarabine to standard </a:t>
            </a:r>
            <a:r>
              <a:rPr lang="en-US" altLang="en-US" dirty="0" err="1"/>
              <a:t>anthracycline+cytarabine</a:t>
            </a:r>
            <a:r>
              <a:rPr lang="en-US" altLang="en-US" dirty="0"/>
              <a:t> drug combination. CPX-351 is a </a:t>
            </a:r>
            <a:r>
              <a:rPr lang="en-US" altLang="en-US" dirty="0" err="1"/>
              <a:t>lyposomal</a:t>
            </a:r>
            <a:r>
              <a:rPr lang="en-US" altLang="en-US" dirty="0"/>
              <a:t> formulation of 3+7 with </a:t>
            </a:r>
            <a:r>
              <a:rPr lang="en-US" altLang="en-US" dirty="0" err="1"/>
              <a:t>enanched</a:t>
            </a:r>
            <a:r>
              <a:rPr lang="en-US" altLang="en-US" dirty="0"/>
              <a:t> effectiveness in secondary or MDS-related disease).</a:t>
            </a:r>
          </a:p>
        </p:txBody>
      </p:sp>
    </p:spTree>
    <p:extLst>
      <p:ext uri="{BB962C8B-B14F-4D97-AF65-F5344CB8AC3E}">
        <p14:creationId xmlns:p14="http://schemas.microsoft.com/office/powerpoint/2010/main" val="2069296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3FBCC-2D91-448F-AB94-2DCF2631DB90}"/>
              </a:ext>
            </a:extLst>
          </p:cNvPr>
          <p:cNvSpPr>
            <a:spLocks noGrp="1"/>
          </p:cNvSpPr>
          <p:nvPr>
            <p:ph type="title"/>
          </p:nvPr>
        </p:nvSpPr>
        <p:spPr>
          <a:xfrm>
            <a:off x="265111" y="126208"/>
            <a:ext cx="8325823" cy="400842"/>
          </a:xfrm>
        </p:spPr>
        <p:txBody>
          <a:bodyPr/>
          <a:lstStyle/>
          <a:p>
            <a:r>
              <a:rPr lang="en-US" altLang="en-US" sz="2400" dirty="0"/>
              <a:t>Traditional AML Treatment: post-IC</a:t>
            </a:r>
            <a:endParaRPr lang="en-US" dirty="0"/>
          </a:p>
        </p:txBody>
      </p:sp>
      <p:sp>
        <p:nvSpPr>
          <p:cNvPr id="3" name="Content Placeholder 2">
            <a:extLst>
              <a:ext uri="{FF2B5EF4-FFF2-40B4-BE49-F238E27FC236}">
                <a16:creationId xmlns:a16="http://schemas.microsoft.com/office/drawing/2014/main" id="{5B21B906-670E-42C8-8D36-664B50DB7683}"/>
              </a:ext>
            </a:extLst>
          </p:cNvPr>
          <p:cNvSpPr>
            <a:spLocks noGrp="1"/>
          </p:cNvSpPr>
          <p:nvPr>
            <p:ph idx="1"/>
          </p:nvPr>
        </p:nvSpPr>
        <p:spPr>
          <a:xfrm>
            <a:off x="265112" y="722671"/>
            <a:ext cx="8421688" cy="3982064"/>
          </a:xfrm>
        </p:spPr>
        <p:txBody>
          <a:bodyPr/>
          <a:lstStyle/>
          <a:p>
            <a:r>
              <a:rPr lang="en-US" altLang="en-US" sz="1650" dirty="0"/>
              <a:t>Consolidation</a:t>
            </a:r>
          </a:p>
          <a:p>
            <a:pPr lvl="1"/>
            <a:r>
              <a:rPr lang="en-US" altLang="en-US" sz="1500" dirty="0"/>
              <a:t>Induction considered successful if remission is achieved </a:t>
            </a:r>
          </a:p>
          <a:p>
            <a:pPr lvl="1"/>
            <a:r>
              <a:rPr lang="en-US" altLang="en-US" sz="1500" dirty="0"/>
              <a:t>Further treatment (</a:t>
            </a:r>
            <a:r>
              <a:rPr lang="en-US" altLang="en-US" sz="1500" dirty="0" err="1"/>
              <a:t>ie</a:t>
            </a:r>
            <a:r>
              <a:rPr lang="en-US" altLang="en-US" sz="1500" dirty="0"/>
              <a:t>, consolidation) given to try to destroy any remaining leukemia cells and help prevent a relapse</a:t>
            </a:r>
          </a:p>
          <a:p>
            <a:r>
              <a:rPr lang="en-US" altLang="en-US" sz="1650" dirty="0"/>
              <a:t>Options</a:t>
            </a:r>
          </a:p>
          <a:p>
            <a:pPr lvl="1"/>
            <a:r>
              <a:rPr lang="en-US" altLang="en-US" sz="1600" dirty="0"/>
              <a:t>For younger patients (typically &lt; 60 years), main options for consolidation therapy include:</a:t>
            </a:r>
          </a:p>
          <a:p>
            <a:pPr lvl="2"/>
            <a:r>
              <a:rPr lang="en-US" altLang="en-US" sz="1400" dirty="0"/>
              <a:t>Several cycles of chemo with high-dose cytarabine (</a:t>
            </a:r>
            <a:r>
              <a:rPr lang="en-US" altLang="en-US" sz="1400" dirty="0" err="1"/>
              <a:t>ara</a:t>
            </a:r>
            <a:r>
              <a:rPr lang="en-US" altLang="en-US" sz="1400" dirty="0"/>
              <a:t>-C; </a:t>
            </a:r>
            <a:r>
              <a:rPr lang="en-US" altLang="en-US" sz="1400" dirty="0" err="1"/>
              <a:t>HiDAC</a:t>
            </a:r>
            <a:r>
              <a:rPr lang="en-US" altLang="en-US" sz="1400" dirty="0"/>
              <a:t>) </a:t>
            </a:r>
          </a:p>
          <a:p>
            <a:pPr lvl="1"/>
            <a:r>
              <a:rPr lang="en-US" altLang="en-US" sz="1600" dirty="0"/>
              <a:t>Allogeneic (donor) stem cell transplant</a:t>
            </a:r>
          </a:p>
          <a:p>
            <a:pPr lvl="2"/>
            <a:r>
              <a:rPr lang="en-US" altLang="en-US" sz="1400" dirty="0"/>
              <a:t>The best option for each patient depends on the risk of the leukemia coming back after treatment, as well as other factors</a:t>
            </a:r>
            <a:endParaRPr lang="en-US" altLang="en-US" sz="2200" dirty="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altLang="en-US" sz="1600" b="0" i="0" u="none" strike="noStrike" kern="1200" cap="none" spc="0" normalizeH="0" baseline="0" noProof="0" dirty="0">
                <a:ln>
                  <a:noFill/>
                </a:ln>
                <a:solidFill>
                  <a:srgbClr val="152442"/>
                </a:solidFill>
                <a:effectLst/>
                <a:uLnTx/>
                <a:uFillTx/>
                <a:latin typeface="Arial"/>
                <a:ea typeface="+mn-ea"/>
                <a:cs typeface="Arial"/>
              </a:rPr>
              <a:t>Patients unfit for transplant may receive maintenance therapy with oral azacitidine (i.e. CC-486)</a:t>
            </a:r>
          </a:p>
          <a:p>
            <a:endParaRPr lang="en-US" dirty="0"/>
          </a:p>
        </p:txBody>
      </p:sp>
    </p:spTree>
    <p:extLst>
      <p:ext uri="{BB962C8B-B14F-4D97-AF65-F5344CB8AC3E}">
        <p14:creationId xmlns:p14="http://schemas.microsoft.com/office/powerpoint/2010/main" val="67548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42CB-5EA8-4515-BF4C-7B568AB512F7}"/>
              </a:ext>
            </a:extLst>
          </p:cNvPr>
          <p:cNvSpPr>
            <a:spLocks noGrp="1"/>
          </p:cNvSpPr>
          <p:nvPr>
            <p:ph type="title"/>
          </p:nvPr>
        </p:nvSpPr>
        <p:spPr>
          <a:xfrm>
            <a:off x="265112" y="126208"/>
            <a:ext cx="7263940" cy="400842"/>
          </a:xfrm>
        </p:spPr>
        <p:txBody>
          <a:bodyPr/>
          <a:lstStyle/>
          <a:p>
            <a:r>
              <a:rPr lang="fr-CH" dirty="0" err="1"/>
              <a:t>Other</a:t>
            </a:r>
            <a:r>
              <a:rPr lang="fr-CH" dirty="0"/>
              <a:t> options for patients </a:t>
            </a:r>
            <a:r>
              <a:rPr lang="fr-CH" dirty="0" err="1"/>
              <a:t>who</a:t>
            </a:r>
            <a:r>
              <a:rPr lang="fr-CH" dirty="0"/>
              <a:t> </a:t>
            </a:r>
            <a:r>
              <a:rPr lang="fr-CH" dirty="0" err="1"/>
              <a:t>cannot</a:t>
            </a:r>
            <a:r>
              <a:rPr lang="fr-CH" dirty="0"/>
              <a:t> </a:t>
            </a:r>
            <a:r>
              <a:rPr lang="fr-CH" dirty="0" err="1"/>
              <a:t>receive</a:t>
            </a:r>
            <a:r>
              <a:rPr lang="fr-CH" dirty="0"/>
              <a:t> IC</a:t>
            </a:r>
            <a:endParaRPr lang="en-US" dirty="0"/>
          </a:p>
        </p:txBody>
      </p:sp>
      <p:sp>
        <p:nvSpPr>
          <p:cNvPr id="3" name="Content Placeholder 2">
            <a:extLst>
              <a:ext uri="{FF2B5EF4-FFF2-40B4-BE49-F238E27FC236}">
                <a16:creationId xmlns:a16="http://schemas.microsoft.com/office/drawing/2014/main" id="{7EA54E9C-68E9-4DF9-9083-37BC6479089A}"/>
              </a:ext>
            </a:extLst>
          </p:cNvPr>
          <p:cNvSpPr>
            <a:spLocks noGrp="1"/>
          </p:cNvSpPr>
          <p:nvPr>
            <p:ph idx="1"/>
          </p:nvPr>
        </p:nvSpPr>
        <p:spPr>
          <a:xfrm>
            <a:off x="265112" y="804637"/>
            <a:ext cx="8421688" cy="3946217"/>
          </a:xfrm>
        </p:spPr>
        <p:txBody>
          <a:bodyPr>
            <a:normAutofit fontScale="92500" lnSpcReduction="20000"/>
          </a:bodyPr>
          <a:lstStyle/>
          <a:p>
            <a:r>
              <a:rPr lang="it-IT" altLang="en-US" sz="2200" dirty="0"/>
              <a:t>Low dose ara-C </a:t>
            </a:r>
            <a:r>
              <a:rPr lang="it-IT" altLang="en-US" sz="1600" dirty="0"/>
              <a:t>(</a:t>
            </a:r>
            <a:r>
              <a:rPr lang="it-IT" altLang="en-US" sz="1600" dirty="0" err="1"/>
              <a:t>sometimes</a:t>
            </a:r>
            <a:r>
              <a:rPr lang="it-IT" altLang="en-US" sz="1600" dirty="0"/>
              <a:t> </a:t>
            </a:r>
            <a:r>
              <a:rPr lang="it-IT" altLang="en-US" sz="1600" dirty="0" err="1"/>
              <a:t>toghether</a:t>
            </a:r>
            <a:r>
              <a:rPr lang="it-IT" altLang="en-US" sz="1600" dirty="0"/>
              <a:t> with </a:t>
            </a:r>
            <a:r>
              <a:rPr lang="it-IT" altLang="en-US" sz="1600" dirty="0" err="1"/>
              <a:t>glasdegib</a:t>
            </a:r>
            <a:r>
              <a:rPr lang="it-IT" altLang="en-US" sz="1600" dirty="0"/>
              <a:t>, </a:t>
            </a:r>
            <a:r>
              <a:rPr lang="it-IT" altLang="en-US" sz="1600" dirty="0" err="1"/>
              <a:t>that</a:t>
            </a:r>
            <a:r>
              <a:rPr lang="it-IT" altLang="en-US" sz="1600" dirty="0"/>
              <a:t> </a:t>
            </a:r>
            <a:r>
              <a:rPr lang="it-IT" altLang="en-US" sz="1600" dirty="0" err="1"/>
              <a:t>modify</a:t>
            </a:r>
            <a:r>
              <a:rPr lang="it-IT" altLang="en-US" sz="1600" dirty="0"/>
              <a:t> acute </a:t>
            </a:r>
            <a:r>
              <a:rPr lang="it-IT" altLang="en-US" sz="1600" dirty="0" err="1"/>
              <a:t>leukemia</a:t>
            </a:r>
            <a:r>
              <a:rPr lang="it-IT" altLang="en-US" sz="1600" dirty="0"/>
              <a:t> </a:t>
            </a:r>
            <a:r>
              <a:rPr lang="it-IT" altLang="en-US" sz="1600" dirty="0" err="1"/>
              <a:t>cells-microenvoironment</a:t>
            </a:r>
            <a:r>
              <a:rPr lang="it-IT" altLang="en-US" sz="1600" dirty="0"/>
              <a:t> interactions </a:t>
            </a:r>
            <a:r>
              <a:rPr lang="it-IT" altLang="en-US" sz="1600" dirty="0" err="1"/>
              <a:t>increasing</a:t>
            </a:r>
            <a:r>
              <a:rPr lang="it-IT" altLang="en-US" sz="1600" dirty="0"/>
              <a:t> the chance of </a:t>
            </a:r>
            <a:r>
              <a:rPr lang="it-IT" altLang="en-US" sz="1600" dirty="0" err="1"/>
              <a:t>transfusion</a:t>
            </a:r>
            <a:r>
              <a:rPr lang="it-IT" altLang="en-US" sz="1600" dirty="0"/>
              <a:t> </a:t>
            </a:r>
            <a:r>
              <a:rPr lang="it-IT" altLang="en-US" sz="1600" dirty="0" err="1"/>
              <a:t>independency</a:t>
            </a:r>
            <a:r>
              <a:rPr lang="it-IT" altLang="en-US" sz="1600" dirty="0"/>
              <a:t>)</a:t>
            </a:r>
            <a:endParaRPr lang="it-IT" altLang="en-US" sz="1900" dirty="0"/>
          </a:p>
          <a:p>
            <a:r>
              <a:rPr lang="it-IT" altLang="en-US" sz="2200" dirty="0"/>
              <a:t>Hypomethylating agents (HMA) </a:t>
            </a:r>
          </a:p>
          <a:p>
            <a:pPr lvl="1"/>
            <a:r>
              <a:rPr lang="en-US" altLang="en-US" sz="1900" dirty="0"/>
              <a:t>Effective also in older patients with adverse cytogenetics</a:t>
            </a:r>
          </a:p>
          <a:p>
            <a:pPr lvl="1"/>
            <a:r>
              <a:rPr lang="en-US" altLang="en-US" sz="1900" dirty="0"/>
              <a:t>Commercially available</a:t>
            </a:r>
          </a:p>
          <a:p>
            <a:pPr lvl="2"/>
            <a:r>
              <a:rPr lang="en-US" altLang="en-US" sz="1700" dirty="0" err="1"/>
              <a:t>Azacitidine</a:t>
            </a:r>
            <a:endParaRPr lang="en-US" altLang="en-US" sz="1700" dirty="0"/>
          </a:p>
          <a:p>
            <a:pPr lvl="2"/>
            <a:r>
              <a:rPr lang="en-US" altLang="en-US" sz="1700" dirty="0"/>
              <a:t>Decitabine</a:t>
            </a:r>
          </a:p>
          <a:p>
            <a:pPr lvl="1"/>
            <a:r>
              <a:rPr lang="en-CA" altLang="en-US" sz="1900" b="1" dirty="0"/>
              <a:t>How do they work?</a:t>
            </a:r>
          </a:p>
          <a:p>
            <a:pPr lvl="2"/>
            <a:r>
              <a:rPr lang="en-CA" altLang="en-US" sz="1700" dirty="0"/>
              <a:t>slow the production of leukemia cells and help the bone marrow produce more healthy and normal functioning cells</a:t>
            </a:r>
          </a:p>
          <a:p>
            <a:pPr lvl="2"/>
            <a:r>
              <a:rPr lang="en-US" altLang="en-US" sz="1700" dirty="0"/>
              <a:t>meaningful clinical activity </a:t>
            </a:r>
          </a:p>
          <a:p>
            <a:pPr lvl="2"/>
            <a:r>
              <a:rPr lang="en-US" altLang="en-US" sz="1700" dirty="0"/>
              <a:t>improved survival, even if complete remission is not achieved. </a:t>
            </a:r>
            <a:endParaRPr lang="it-IT" altLang="en-US" sz="1700" dirty="0"/>
          </a:p>
          <a:p>
            <a:pPr lvl="1"/>
            <a:r>
              <a:rPr lang="en-CA" altLang="en-US" sz="1900" b="1" dirty="0"/>
              <a:t>Goals of therapy</a:t>
            </a:r>
          </a:p>
          <a:p>
            <a:pPr lvl="2">
              <a:spcAft>
                <a:spcPct val="0"/>
              </a:spcAft>
            </a:pPr>
            <a:r>
              <a:rPr lang="en-CA" altLang="en-US" sz="1700" dirty="0"/>
              <a:t>to help increase blood cell counts, disease remission is </a:t>
            </a:r>
            <a:r>
              <a:rPr lang="en-CA" altLang="en-US" sz="1700" dirty="0" err="1"/>
              <a:t>unlikelly</a:t>
            </a:r>
            <a:endParaRPr lang="en-CA" altLang="en-US" sz="1700" dirty="0"/>
          </a:p>
          <a:p>
            <a:pPr lvl="2">
              <a:spcAft>
                <a:spcPct val="0"/>
              </a:spcAft>
            </a:pPr>
            <a:r>
              <a:rPr lang="en-CA" altLang="en-US" sz="1700" dirty="0"/>
              <a:t>not commonly given with the goal of cure, but may help patients live longer</a:t>
            </a:r>
          </a:p>
          <a:p>
            <a:pPr lvl="2"/>
            <a:endParaRPr lang="en-CA" altLang="en-US" b="1" dirty="0"/>
          </a:p>
          <a:p>
            <a:pPr lvl="1"/>
            <a:endParaRPr lang="en-US" dirty="0"/>
          </a:p>
        </p:txBody>
      </p:sp>
    </p:spTree>
    <p:extLst>
      <p:ext uri="{BB962C8B-B14F-4D97-AF65-F5344CB8AC3E}">
        <p14:creationId xmlns:p14="http://schemas.microsoft.com/office/powerpoint/2010/main" val="3192891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42CB-5EA8-4515-BF4C-7B568AB512F7}"/>
              </a:ext>
            </a:extLst>
          </p:cNvPr>
          <p:cNvSpPr>
            <a:spLocks noGrp="1"/>
          </p:cNvSpPr>
          <p:nvPr>
            <p:ph type="title"/>
          </p:nvPr>
        </p:nvSpPr>
        <p:spPr>
          <a:xfrm>
            <a:off x="265112" y="126208"/>
            <a:ext cx="7263940" cy="400842"/>
          </a:xfrm>
        </p:spPr>
        <p:txBody>
          <a:bodyPr/>
          <a:lstStyle/>
          <a:p>
            <a:r>
              <a:rPr lang="fr-CH" dirty="0" err="1"/>
              <a:t>Other</a:t>
            </a:r>
            <a:r>
              <a:rPr lang="fr-CH" dirty="0"/>
              <a:t> options for patients </a:t>
            </a:r>
            <a:r>
              <a:rPr lang="fr-CH" dirty="0" err="1"/>
              <a:t>who</a:t>
            </a:r>
            <a:r>
              <a:rPr lang="fr-CH" dirty="0"/>
              <a:t> </a:t>
            </a:r>
            <a:r>
              <a:rPr lang="fr-CH" dirty="0" err="1"/>
              <a:t>cannot</a:t>
            </a:r>
            <a:r>
              <a:rPr lang="fr-CH" dirty="0"/>
              <a:t> </a:t>
            </a:r>
            <a:r>
              <a:rPr lang="fr-CH" dirty="0" err="1"/>
              <a:t>receive</a:t>
            </a:r>
            <a:r>
              <a:rPr lang="fr-CH" dirty="0"/>
              <a:t> IC</a:t>
            </a:r>
            <a:endParaRPr lang="en-US" dirty="0"/>
          </a:p>
        </p:txBody>
      </p:sp>
      <p:sp>
        <p:nvSpPr>
          <p:cNvPr id="3" name="Content Placeholder 2">
            <a:extLst>
              <a:ext uri="{FF2B5EF4-FFF2-40B4-BE49-F238E27FC236}">
                <a16:creationId xmlns:a16="http://schemas.microsoft.com/office/drawing/2014/main" id="{7EA54E9C-68E9-4DF9-9083-37BC6479089A}"/>
              </a:ext>
            </a:extLst>
          </p:cNvPr>
          <p:cNvSpPr>
            <a:spLocks noGrp="1"/>
          </p:cNvSpPr>
          <p:nvPr>
            <p:ph idx="1"/>
          </p:nvPr>
        </p:nvSpPr>
        <p:spPr>
          <a:xfrm>
            <a:off x="265112" y="920751"/>
            <a:ext cx="8421688" cy="3946217"/>
          </a:xfrm>
        </p:spPr>
        <p:txBody>
          <a:bodyPr>
            <a:normAutofit/>
          </a:bodyPr>
          <a:lstStyle/>
          <a:p>
            <a:r>
              <a:rPr lang="it-IT" altLang="en-US" sz="2600" dirty="0" err="1"/>
              <a:t>Hypomethylating</a:t>
            </a:r>
            <a:r>
              <a:rPr lang="it-IT" altLang="en-US" sz="2600" dirty="0"/>
              <a:t> agents (HMA)+ Venetoclax</a:t>
            </a:r>
            <a:endParaRPr lang="it-IT" altLang="en-US" sz="2200" dirty="0"/>
          </a:p>
          <a:p>
            <a:pPr lvl="1"/>
            <a:r>
              <a:rPr lang="en-CA" altLang="en-US" sz="1900" b="1" dirty="0"/>
              <a:t>How do they work?</a:t>
            </a:r>
          </a:p>
          <a:p>
            <a:pPr lvl="2"/>
            <a:r>
              <a:rPr lang="it-IT" altLang="en-US" sz="1700" dirty="0" err="1"/>
              <a:t>Inhibiting</a:t>
            </a:r>
            <a:r>
              <a:rPr lang="it-IT" altLang="en-US" sz="1700" dirty="0"/>
              <a:t> a </a:t>
            </a:r>
            <a:r>
              <a:rPr lang="it-IT" altLang="en-US" sz="1700" dirty="0" err="1"/>
              <a:t>protein</a:t>
            </a:r>
            <a:r>
              <a:rPr lang="it-IT" altLang="en-US" sz="1700" dirty="0"/>
              <a:t> (bcl2) </a:t>
            </a:r>
            <a:r>
              <a:rPr lang="it-IT" altLang="en-US" sz="1700" dirty="0" err="1"/>
              <a:t>that</a:t>
            </a:r>
            <a:r>
              <a:rPr lang="it-IT" altLang="en-US" sz="1700" dirty="0"/>
              <a:t> </a:t>
            </a:r>
            <a:r>
              <a:rPr lang="it-IT" altLang="en-US" sz="1700" dirty="0" err="1"/>
              <a:t>is</a:t>
            </a:r>
            <a:r>
              <a:rPr lang="it-IT" altLang="en-US" sz="1700" dirty="0"/>
              <a:t> </a:t>
            </a:r>
            <a:r>
              <a:rPr lang="it-IT" altLang="en-US" sz="1700" dirty="0" err="1"/>
              <a:t>important</a:t>
            </a:r>
            <a:r>
              <a:rPr lang="it-IT" altLang="en-US" sz="1700" dirty="0"/>
              <a:t> for </a:t>
            </a:r>
            <a:r>
              <a:rPr lang="it-IT" altLang="en-US" sz="1700" dirty="0" err="1"/>
              <a:t>leukemia</a:t>
            </a:r>
            <a:r>
              <a:rPr lang="it-IT" altLang="en-US" sz="1700" dirty="0"/>
              <a:t> survival, Venetoclax </a:t>
            </a:r>
            <a:r>
              <a:rPr lang="it-IT" altLang="en-US" sz="1700" dirty="0" err="1"/>
              <a:t>association</a:t>
            </a:r>
            <a:r>
              <a:rPr lang="it-IT" altLang="en-US" sz="1700" dirty="0"/>
              <a:t> </a:t>
            </a:r>
            <a:r>
              <a:rPr lang="it-IT" altLang="en-US" sz="1700" dirty="0" err="1"/>
              <a:t>potentiate</a:t>
            </a:r>
            <a:r>
              <a:rPr lang="it-IT" altLang="en-US" sz="1700" dirty="0"/>
              <a:t> </a:t>
            </a:r>
            <a:r>
              <a:rPr lang="it-IT" altLang="en-US" sz="1700" dirty="0" err="1"/>
              <a:t>hypometilating</a:t>
            </a:r>
            <a:r>
              <a:rPr lang="it-IT" altLang="en-US" sz="1700" dirty="0"/>
              <a:t> agents activity</a:t>
            </a:r>
            <a:r>
              <a:rPr lang="en-US" altLang="en-US" sz="1700" dirty="0"/>
              <a:t>. </a:t>
            </a:r>
          </a:p>
          <a:p>
            <a:pPr lvl="2"/>
            <a:r>
              <a:rPr lang="en-CA" altLang="en-US" sz="1700" dirty="0"/>
              <a:t> Due to increased risks of the </a:t>
            </a:r>
            <a:r>
              <a:rPr lang="en-CA" altLang="en-US" sz="1700" dirty="0" err="1"/>
              <a:t>assocciation</a:t>
            </a:r>
            <a:r>
              <a:rPr lang="en-CA" altLang="en-US" sz="1700" dirty="0"/>
              <a:t>, it can be used only whenever the overall performance status of the patient is good, in order to avoid severe toxicities</a:t>
            </a:r>
            <a:endParaRPr lang="it-IT" altLang="en-US" sz="1700" dirty="0"/>
          </a:p>
          <a:p>
            <a:pPr lvl="1"/>
            <a:r>
              <a:rPr lang="en-CA" altLang="en-US" sz="1900" b="1" dirty="0"/>
              <a:t>Goals of therapy</a:t>
            </a:r>
          </a:p>
          <a:p>
            <a:pPr lvl="2">
              <a:spcAft>
                <a:spcPct val="0"/>
              </a:spcAft>
            </a:pPr>
            <a:r>
              <a:rPr lang="en-CA" altLang="en-US" sz="1700" dirty="0"/>
              <a:t>to achieve disease remission </a:t>
            </a:r>
          </a:p>
          <a:p>
            <a:pPr lvl="2">
              <a:spcAft>
                <a:spcPct val="0"/>
              </a:spcAft>
            </a:pPr>
            <a:r>
              <a:rPr lang="en-CA" altLang="en-US" sz="1700" dirty="0"/>
              <a:t>to help increase blood cell counts</a:t>
            </a:r>
          </a:p>
          <a:p>
            <a:pPr lvl="2">
              <a:spcAft>
                <a:spcPct val="0"/>
              </a:spcAft>
            </a:pPr>
            <a:r>
              <a:rPr lang="en-CA" altLang="en-US" sz="1700" dirty="0"/>
              <a:t>not commonly given with the goal of cure, but may help patients live longer</a:t>
            </a:r>
          </a:p>
          <a:p>
            <a:pPr lvl="2"/>
            <a:endParaRPr lang="en-CA" altLang="en-US" b="1" dirty="0"/>
          </a:p>
          <a:p>
            <a:pPr lvl="1"/>
            <a:endParaRPr lang="en-US" dirty="0"/>
          </a:p>
        </p:txBody>
      </p:sp>
    </p:spTree>
    <p:extLst>
      <p:ext uri="{BB962C8B-B14F-4D97-AF65-F5344CB8AC3E}">
        <p14:creationId xmlns:p14="http://schemas.microsoft.com/office/powerpoint/2010/main" val="2671241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4375" y="2571750"/>
            <a:ext cx="7772400" cy="1021556"/>
          </a:xfrm>
        </p:spPr>
        <p:txBody>
          <a:bodyPr/>
          <a:lstStyle/>
          <a:p>
            <a:r>
              <a:rPr lang="fr-CH" dirty="0"/>
              <a:t>What </a:t>
            </a:r>
            <a:r>
              <a:rPr lang="fr-CH" dirty="0" err="1"/>
              <a:t>is</a:t>
            </a:r>
            <a:r>
              <a:rPr lang="fr-CH" dirty="0"/>
              <a:t> (ACUTE) </a:t>
            </a:r>
            <a:r>
              <a:rPr lang="fr-CH" dirty="0" err="1"/>
              <a:t>leukemia</a:t>
            </a:r>
            <a:endParaRPr lang="en-US" dirty="0"/>
          </a:p>
        </p:txBody>
      </p:sp>
      <p:pic>
        <p:nvPicPr>
          <p:cNvPr id="3" name="Picture 6" descr="A picture containing drawing&#10;&#10;Description generated with very high confidence">
            <a:extLst>
              <a:ext uri="{FF2B5EF4-FFF2-40B4-BE49-F238E27FC236}">
                <a16:creationId xmlns:a16="http://schemas.microsoft.com/office/drawing/2014/main" id="{2725C7E9-088D-44DF-AD07-DCD3EE5C1865}"/>
              </a:ext>
            </a:extLst>
          </p:cNvPr>
          <p:cNvPicPr>
            <a:picLocks noChangeAspect="1"/>
          </p:cNvPicPr>
          <p:nvPr/>
        </p:nvPicPr>
        <p:blipFill>
          <a:blip r:embed="rId2"/>
          <a:stretch>
            <a:fillRect/>
          </a:stretch>
        </p:blipFill>
        <p:spPr>
          <a:xfrm>
            <a:off x="6941083" y="126208"/>
            <a:ext cx="1950505" cy="885042"/>
          </a:xfrm>
          <a:prstGeom prst="rect">
            <a:avLst/>
          </a:prstGeom>
        </p:spPr>
      </p:pic>
    </p:spTree>
    <p:extLst>
      <p:ext uri="{BB962C8B-B14F-4D97-AF65-F5344CB8AC3E}">
        <p14:creationId xmlns:p14="http://schemas.microsoft.com/office/powerpoint/2010/main" val="2302269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2283D-4B90-4C94-84D1-05825C6E85F5}"/>
              </a:ext>
            </a:extLst>
          </p:cNvPr>
          <p:cNvSpPr>
            <a:spLocks noGrp="1"/>
          </p:cNvSpPr>
          <p:nvPr>
            <p:ph type="title"/>
          </p:nvPr>
        </p:nvSpPr>
        <p:spPr/>
        <p:txBody>
          <a:bodyPr/>
          <a:lstStyle/>
          <a:p>
            <a:r>
              <a:rPr lang="fr-CH" dirty="0" err="1"/>
              <a:t>Other</a:t>
            </a:r>
            <a:r>
              <a:rPr lang="fr-CH" dirty="0"/>
              <a:t> options for patients </a:t>
            </a:r>
            <a:r>
              <a:rPr lang="fr-CH" dirty="0" err="1"/>
              <a:t>who</a:t>
            </a:r>
            <a:r>
              <a:rPr lang="fr-CH" dirty="0"/>
              <a:t> </a:t>
            </a:r>
            <a:r>
              <a:rPr lang="fr-CH" dirty="0" err="1"/>
              <a:t>cannot</a:t>
            </a:r>
            <a:r>
              <a:rPr lang="fr-CH" dirty="0"/>
              <a:t> </a:t>
            </a:r>
            <a:r>
              <a:rPr lang="fr-CH" dirty="0" err="1"/>
              <a:t>receive</a:t>
            </a:r>
            <a:r>
              <a:rPr lang="fr-CH" dirty="0"/>
              <a:t> IC</a:t>
            </a:r>
            <a:endParaRPr lang="en-US" dirty="0"/>
          </a:p>
        </p:txBody>
      </p:sp>
      <p:graphicFrame>
        <p:nvGraphicFramePr>
          <p:cNvPr id="6" name="Table 6">
            <a:extLst>
              <a:ext uri="{FF2B5EF4-FFF2-40B4-BE49-F238E27FC236}">
                <a16:creationId xmlns:a16="http://schemas.microsoft.com/office/drawing/2014/main" id="{F2779BF3-FA45-4533-94B2-ED7DF4F1F13F}"/>
              </a:ext>
            </a:extLst>
          </p:cNvPr>
          <p:cNvGraphicFramePr>
            <a:graphicFrameLocks noGrp="1"/>
          </p:cNvGraphicFramePr>
          <p:nvPr>
            <p:ph idx="1"/>
            <p:extLst>
              <p:ext uri="{D42A27DB-BD31-4B8C-83A1-F6EECF244321}">
                <p14:modId xmlns:p14="http://schemas.microsoft.com/office/powerpoint/2010/main" val="1363561015"/>
              </p:ext>
            </p:extLst>
          </p:nvPr>
        </p:nvGraphicFramePr>
        <p:xfrm>
          <a:off x="376084" y="655935"/>
          <a:ext cx="7425813" cy="3718560"/>
        </p:xfrm>
        <a:graphic>
          <a:graphicData uri="http://schemas.openxmlformats.org/drawingml/2006/table">
            <a:tbl>
              <a:tblPr firstRow="1" bandRow="1">
                <a:tableStyleId>{5C22544A-7EE6-4342-B048-85BDC9FD1C3A}</a:tableStyleId>
              </a:tblPr>
              <a:tblGrid>
                <a:gridCol w="3495368">
                  <a:extLst>
                    <a:ext uri="{9D8B030D-6E8A-4147-A177-3AD203B41FA5}">
                      <a16:colId xmlns:a16="http://schemas.microsoft.com/office/drawing/2014/main" val="141426130"/>
                    </a:ext>
                  </a:extLst>
                </a:gridCol>
                <a:gridCol w="3930445">
                  <a:extLst>
                    <a:ext uri="{9D8B030D-6E8A-4147-A177-3AD203B41FA5}">
                      <a16:colId xmlns:a16="http://schemas.microsoft.com/office/drawing/2014/main" val="3208478760"/>
                    </a:ext>
                  </a:extLst>
                </a:gridCol>
              </a:tblGrid>
              <a:tr h="299907">
                <a:tc>
                  <a:txBody>
                    <a:bodyPr/>
                    <a:lstStyle/>
                    <a:p>
                      <a:r>
                        <a:rPr lang="fr-CH" sz="2000" dirty="0">
                          <a:solidFill>
                            <a:srgbClr val="152442"/>
                          </a:solidFill>
                          <a:latin typeface="Arial" panose="020B0604020202020204" pitchFamily="34" charset="0"/>
                          <a:cs typeface="Arial" panose="020B0604020202020204" pitchFamily="34" charset="0"/>
                        </a:rPr>
                        <a:t>Drug</a:t>
                      </a:r>
                      <a:endParaRPr lang="en-US" sz="2000" dirty="0">
                        <a:solidFill>
                          <a:srgbClr val="152442"/>
                        </a:solidFill>
                        <a:latin typeface="Arial" panose="020B0604020202020204" pitchFamily="34" charset="0"/>
                        <a:cs typeface="Arial" panose="020B0604020202020204" pitchFamily="34" charset="0"/>
                      </a:endParaRPr>
                    </a:p>
                  </a:txBody>
                  <a:tcPr/>
                </a:tc>
                <a:tc>
                  <a:txBody>
                    <a:bodyPr/>
                    <a:lstStyle/>
                    <a:p>
                      <a:r>
                        <a:rPr lang="fr-CH" sz="2000" dirty="0">
                          <a:solidFill>
                            <a:srgbClr val="152442"/>
                          </a:solidFill>
                          <a:latin typeface="Arial" panose="020B0604020202020204" pitchFamily="34" charset="0"/>
                          <a:cs typeface="Arial" panose="020B0604020202020204" pitchFamily="34" charset="0"/>
                        </a:rPr>
                        <a:t>Target</a:t>
                      </a:r>
                      <a:endParaRPr lang="en-US" sz="2000" dirty="0">
                        <a:solidFill>
                          <a:srgbClr val="15244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06472169"/>
                  </a:ext>
                </a:extLst>
              </a:tr>
              <a:tr h="299907">
                <a:tc>
                  <a:txBody>
                    <a:bodyPr/>
                    <a:lstStyle/>
                    <a:p>
                      <a:r>
                        <a:rPr lang="de-DE" altLang="en-US" sz="1600" dirty="0" err="1">
                          <a:solidFill>
                            <a:srgbClr val="152442"/>
                          </a:solidFill>
                          <a:latin typeface="Arial" panose="020B0604020202020204" pitchFamily="34" charset="0"/>
                          <a:cs typeface="Arial" panose="020B0604020202020204" pitchFamily="34" charset="0"/>
                        </a:rPr>
                        <a:t>Midostaurin</a:t>
                      </a:r>
                      <a:endParaRPr lang="en-US" sz="1600" dirty="0">
                        <a:solidFill>
                          <a:srgbClr val="152442"/>
                        </a:solidFill>
                        <a:latin typeface="Arial" panose="020B0604020202020204" pitchFamily="34" charset="0"/>
                        <a:cs typeface="Arial" panose="020B0604020202020204" pitchFamily="34" charset="0"/>
                      </a:endParaRPr>
                    </a:p>
                  </a:txBody>
                  <a:tcPr/>
                </a:tc>
                <a:tc>
                  <a:txBody>
                    <a:bodyPr/>
                    <a:lstStyle/>
                    <a:p>
                      <a:r>
                        <a:rPr lang="de-DE" altLang="en-US" sz="1600" dirty="0">
                          <a:solidFill>
                            <a:srgbClr val="152442"/>
                          </a:solidFill>
                          <a:latin typeface="Arial" panose="020B0604020202020204" pitchFamily="34" charset="0"/>
                          <a:cs typeface="Arial" panose="020B0604020202020204" pitchFamily="34" charset="0"/>
                        </a:rPr>
                        <a:t>FLT3 and de </a:t>
                      </a:r>
                      <a:r>
                        <a:rPr lang="de-DE" altLang="en-US" sz="1600" dirty="0" err="1">
                          <a:solidFill>
                            <a:srgbClr val="152442"/>
                          </a:solidFill>
                          <a:latin typeface="Arial" panose="020B0604020202020204" pitchFamily="34" charset="0"/>
                          <a:cs typeface="Arial" panose="020B0604020202020204" pitchFamily="34" charset="0"/>
                        </a:rPr>
                        <a:t>novo</a:t>
                      </a:r>
                      <a:r>
                        <a:rPr lang="de-DE" altLang="en-US" sz="1600" dirty="0">
                          <a:solidFill>
                            <a:srgbClr val="152442"/>
                          </a:solidFill>
                          <a:latin typeface="Arial" panose="020B0604020202020204" pitchFamily="34" charset="0"/>
                          <a:cs typeface="Arial" panose="020B0604020202020204" pitchFamily="34" charset="0"/>
                        </a:rPr>
                        <a:t> </a:t>
                      </a:r>
                      <a:endParaRPr lang="en-US" sz="1600" dirty="0">
                        <a:solidFill>
                          <a:srgbClr val="15244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28982347"/>
                  </a:ext>
                </a:extLst>
              </a:tr>
              <a:tr h="299907">
                <a:tc>
                  <a:txBody>
                    <a:bodyPr/>
                    <a:lstStyle/>
                    <a:p>
                      <a:r>
                        <a:rPr lang="it-IT" sz="1600" dirty="0" err="1">
                          <a:solidFill>
                            <a:srgbClr val="152442"/>
                          </a:solidFill>
                          <a:latin typeface="Arial" panose="020B0604020202020204" pitchFamily="34" charset="0"/>
                          <a:cs typeface="Arial" panose="020B0604020202020204" pitchFamily="34" charset="0"/>
                        </a:rPr>
                        <a:t>Quizartinib</a:t>
                      </a:r>
                      <a:endParaRPr lang="en-US" sz="1600" dirty="0">
                        <a:solidFill>
                          <a:srgbClr val="152442"/>
                        </a:solidFill>
                        <a:latin typeface="Arial" panose="020B0604020202020204" pitchFamily="34" charset="0"/>
                        <a:cs typeface="Arial" panose="020B0604020202020204" pitchFamily="34" charset="0"/>
                      </a:endParaRPr>
                    </a:p>
                  </a:txBody>
                  <a:tcPr/>
                </a:tc>
                <a:tc>
                  <a:txBody>
                    <a:bodyPr/>
                    <a:lstStyle/>
                    <a:p>
                      <a:r>
                        <a:rPr lang="it-IT" sz="1600" kern="1200" dirty="0">
                          <a:solidFill>
                            <a:srgbClr val="152442"/>
                          </a:solidFill>
                          <a:latin typeface="Arial" panose="020B0604020202020204" pitchFamily="34" charset="0"/>
                          <a:ea typeface="+mn-ea"/>
                          <a:cs typeface="Arial" panose="020B0604020202020204" pitchFamily="34" charset="0"/>
                        </a:rPr>
                        <a:t>FLT3 </a:t>
                      </a:r>
                      <a:r>
                        <a:rPr lang="it-IT" sz="1600" kern="1200" dirty="0" err="1">
                          <a:solidFill>
                            <a:srgbClr val="152442"/>
                          </a:solidFill>
                          <a:latin typeface="Arial" panose="020B0604020202020204" pitchFamily="34" charset="0"/>
                          <a:ea typeface="+mn-ea"/>
                          <a:cs typeface="Arial" panose="020B0604020202020204" pitchFamily="34" charset="0"/>
                        </a:rPr>
                        <a:t>without</a:t>
                      </a:r>
                      <a:r>
                        <a:rPr lang="it-IT" sz="1600" kern="1200" dirty="0">
                          <a:solidFill>
                            <a:srgbClr val="152442"/>
                          </a:solidFill>
                          <a:latin typeface="Arial" panose="020B0604020202020204" pitchFamily="34" charset="0"/>
                          <a:ea typeface="+mn-ea"/>
                          <a:cs typeface="Arial" panose="020B0604020202020204" pitchFamily="34" charset="0"/>
                        </a:rPr>
                        <a:t> TKD </a:t>
                      </a:r>
                      <a:r>
                        <a:rPr lang="it-IT" sz="1600" kern="1200" dirty="0" err="1">
                          <a:solidFill>
                            <a:srgbClr val="152442"/>
                          </a:solidFill>
                          <a:latin typeface="Arial" panose="020B0604020202020204" pitchFamily="34" charset="0"/>
                          <a:ea typeface="+mn-ea"/>
                          <a:cs typeface="Arial" panose="020B0604020202020204" pitchFamily="34" charset="0"/>
                        </a:rPr>
                        <a:t>mutation</a:t>
                      </a:r>
                      <a:endParaRPr lang="en-US" sz="1600" kern="1200" dirty="0">
                        <a:solidFill>
                          <a:srgbClr val="152442"/>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508222983"/>
                  </a:ext>
                </a:extLst>
              </a:tr>
              <a:tr h="327138">
                <a:tc>
                  <a:txBody>
                    <a:bodyPr/>
                    <a:lstStyle/>
                    <a:p>
                      <a:pPr marL="0" algn="l" defTabSz="457200" rtl="0" eaLnBrk="1" latinLnBrk="0" hangingPunct="1"/>
                      <a:r>
                        <a:rPr lang="de-DE" altLang="en-US" sz="1600" kern="1200" dirty="0">
                          <a:solidFill>
                            <a:srgbClr val="152442"/>
                          </a:solidFill>
                          <a:latin typeface="Arial" panose="020B0604020202020204" pitchFamily="34" charset="0"/>
                          <a:ea typeface="+mn-ea"/>
                          <a:cs typeface="Arial" panose="020B0604020202020204" pitchFamily="34" charset="0"/>
                        </a:rPr>
                        <a:t>CPX-351 = </a:t>
                      </a:r>
                      <a:r>
                        <a:rPr lang="en-US" altLang="en-US" sz="1600" kern="1200" dirty="0">
                          <a:solidFill>
                            <a:srgbClr val="152442"/>
                          </a:solidFill>
                          <a:latin typeface="Arial" panose="020B0604020202020204" pitchFamily="34" charset="0"/>
                          <a:ea typeface="+mn-ea"/>
                          <a:cs typeface="Arial" panose="020B0604020202020204" pitchFamily="34" charset="0"/>
                        </a:rPr>
                        <a:t>liposomal formulation of cytarabine and daunorubicin </a:t>
                      </a:r>
                      <a:endParaRPr lang="en-US" sz="1600" kern="1200" dirty="0">
                        <a:solidFill>
                          <a:srgbClr val="152442"/>
                        </a:solidFill>
                        <a:latin typeface="Arial" panose="020B0604020202020204" pitchFamily="34" charset="0"/>
                        <a:ea typeface="+mn-ea"/>
                        <a:cs typeface="Arial" panose="020B0604020202020204" pitchFamily="34" charset="0"/>
                      </a:endParaRPr>
                    </a:p>
                  </a:txBody>
                  <a:tcPr/>
                </a:tc>
                <a:tc>
                  <a:txBody>
                    <a:bodyPr/>
                    <a:lstStyle/>
                    <a:p>
                      <a:pPr marL="0" algn="l" defTabSz="457200" rtl="0" eaLnBrk="1" latinLnBrk="0" hangingPunct="1"/>
                      <a:r>
                        <a:rPr lang="de-DE" altLang="en-US" sz="1600" kern="1200" dirty="0" err="1">
                          <a:solidFill>
                            <a:srgbClr val="152442"/>
                          </a:solidFill>
                          <a:latin typeface="Arial" panose="020B0604020202020204" pitchFamily="34" charset="0"/>
                          <a:ea typeface="+mn-ea"/>
                          <a:cs typeface="Arial" panose="020B0604020202020204" pitchFamily="34" charset="0"/>
                        </a:rPr>
                        <a:t>Newly</a:t>
                      </a:r>
                      <a:r>
                        <a:rPr lang="de-DE" altLang="en-US" sz="1600" kern="1200" dirty="0">
                          <a:solidFill>
                            <a:srgbClr val="152442"/>
                          </a:solidFill>
                          <a:latin typeface="Arial" panose="020B0604020202020204" pitchFamily="34" charset="0"/>
                          <a:ea typeface="+mn-ea"/>
                          <a:cs typeface="Arial" panose="020B0604020202020204" pitchFamily="34" charset="0"/>
                        </a:rPr>
                        <a:t> </a:t>
                      </a:r>
                      <a:r>
                        <a:rPr lang="de-DE" altLang="en-US" sz="1600" kern="1200" dirty="0" err="1">
                          <a:solidFill>
                            <a:srgbClr val="152442"/>
                          </a:solidFill>
                          <a:latin typeface="Arial" panose="020B0604020202020204" pitchFamily="34" charset="0"/>
                          <a:ea typeface="+mn-ea"/>
                          <a:cs typeface="Arial" panose="020B0604020202020204" pitchFamily="34" charset="0"/>
                        </a:rPr>
                        <a:t>diagnosed</a:t>
                      </a:r>
                      <a:r>
                        <a:rPr lang="de-DE" altLang="en-US" sz="1600" kern="1200" dirty="0">
                          <a:solidFill>
                            <a:srgbClr val="152442"/>
                          </a:solidFill>
                          <a:latin typeface="Arial" panose="020B0604020202020204" pitchFamily="34" charset="0"/>
                          <a:ea typeface="+mn-ea"/>
                          <a:cs typeface="Arial" panose="020B0604020202020204" pitchFamily="34" charset="0"/>
                        </a:rPr>
                        <a:t>, AML-MRC / </a:t>
                      </a:r>
                      <a:r>
                        <a:rPr lang="de-DE" altLang="en-US" sz="1600" kern="1200" dirty="0" err="1">
                          <a:solidFill>
                            <a:srgbClr val="152442"/>
                          </a:solidFill>
                          <a:latin typeface="Arial" panose="020B0604020202020204" pitchFamily="34" charset="0"/>
                          <a:ea typeface="+mn-ea"/>
                          <a:cs typeface="Arial" panose="020B0604020202020204" pitchFamily="34" charset="0"/>
                        </a:rPr>
                        <a:t>tAML</a:t>
                      </a:r>
                      <a:endParaRPr lang="en-US" sz="1600" kern="1200" dirty="0">
                        <a:solidFill>
                          <a:srgbClr val="152442"/>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69875471"/>
                  </a:ext>
                </a:extLst>
              </a:tr>
              <a:tr h="299907">
                <a:tc>
                  <a:txBody>
                    <a:bodyPr/>
                    <a:lstStyle/>
                    <a:p>
                      <a:pPr marL="0" algn="l" defTabSz="457200" rtl="0" eaLnBrk="1" latinLnBrk="0" hangingPunct="1"/>
                      <a:r>
                        <a:rPr lang="de-DE" altLang="en-US" sz="1600" kern="1200" dirty="0" err="1">
                          <a:solidFill>
                            <a:srgbClr val="152442"/>
                          </a:solidFill>
                          <a:latin typeface="Arial" panose="020B0604020202020204" pitchFamily="34" charset="0"/>
                          <a:ea typeface="+mn-ea"/>
                          <a:cs typeface="Arial" panose="020B0604020202020204" pitchFamily="34" charset="0"/>
                        </a:rPr>
                        <a:t>Gemtuzumab</a:t>
                      </a:r>
                      <a:r>
                        <a:rPr lang="de-DE" altLang="en-US" sz="1600" kern="1200" dirty="0">
                          <a:solidFill>
                            <a:srgbClr val="152442"/>
                          </a:solidFill>
                          <a:latin typeface="Arial" panose="020B0604020202020204" pitchFamily="34" charset="0"/>
                          <a:ea typeface="+mn-ea"/>
                          <a:cs typeface="Arial" panose="020B0604020202020204" pitchFamily="34" charset="0"/>
                        </a:rPr>
                        <a:t> </a:t>
                      </a:r>
                      <a:r>
                        <a:rPr lang="de-DE" altLang="en-US" sz="1600" kern="1200" dirty="0" err="1">
                          <a:solidFill>
                            <a:srgbClr val="152442"/>
                          </a:solidFill>
                          <a:latin typeface="Arial" panose="020B0604020202020204" pitchFamily="34" charset="0"/>
                          <a:ea typeface="+mn-ea"/>
                          <a:cs typeface="Arial" panose="020B0604020202020204" pitchFamily="34" charset="0"/>
                        </a:rPr>
                        <a:t>Ozogamicin</a:t>
                      </a:r>
                      <a:r>
                        <a:rPr lang="de-DE" altLang="en-US" sz="1600" kern="1200" dirty="0">
                          <a:solidFill>
                            <a:srgbClr val="152442"/>
                          </a:solidFill>
                          <a:latin typeface="Arial" panose="020B0604020202020204" pitchFamily="34" charset="0"/>
                          <a:ea typeface="+mn-ea"/>
                          <a:cs typeface="Arial" panose="020B0604020202020204" pitchFamily="34" charset="0"/>
                        </a:rPr>
                        <a:t> (GO)</a:t>
                      </a:r>
                      <a:endParaRPr lang="en-US" sz="1600" kern="1200" dirty="0">
                        <a:solidFill>
                          <a:srgbClr val="152442"/>
                        </a:solidFill>
                        <a:latin typeface="Arial" panose="020B0604020202020204" pitchFamily="34" charset="0"/>
                        <a:ea typeface="+mn-ea"/>
                        <a:cs typeface="Arial" panose="020B0604020202020204" pitchFamily="34" charset="0"/>
                      </a:endParaRPr>
                    </a:p>
                  </a:txBody>
                  <a:tcPr/>
                </a:tc>
                <a:tc>
                  <a:txBody>
                    <a:bodyPr/>
                    <a:lstStyle/>
                    <a:p>
                      <a:pPr marL="0" algn="l" defTabSz="457200" rtl="0" eaLnBrk="1" latinLnBrk="0" hangingPunct="1"/>
                      <a:r>
                        <a:rPr lang="de-DE" altLang="en-US" sz="1600" kern="1200" dirty="0">
                          <a:solidFill>
                            <a:srgbClr val="152442"/>
                          </a:solidFill>
                          <a:latin typeface="Arial" panose="020B0604020202020204" pitchFamily="34" charset="0"/>
                          <a:ea typeface="+mn-ea"/>
                          <a:cs typeface="Arial" panose="020B0604020202020204" pitchFamily="34" charset="0"/>
                        </a:rPr>
                        <a:t>CD33 –</a:t>
                      </a:r>
                      <a:r>
                        <a:rPr lang="de-DE" altLang="en-US" sz="1600" kern="1200" dirty="0" err="1">
                          <a:solidFill>
                            <a:srgbClr val="152442"/>
                          </a:solidFill>
                          <a:latin typeface="Arial" panose="020B0604020202020204" pitchFamily="34" charset="0"/>
                          <a:ea typeface="+mn-ea"/>
                          <a:cs typeface="Arial" panose="020B0604020202020204" pitchFamily="34" charset="0"/>
                        </a:rPr>
                        <a:t>frontline</a:t>
                      </a:r>
                      <a:r>
                        <a:rPr lang="de-DE" altLang="en-US" sz="1600" kern="1200" dirty="0">
                          <a:solidFill>
                            <a:srgbClr val="152442"/>
                          </a:solidFill>
                          <a:latin typeface="Arial" panose="020B0604020202020204" pitchFamily="34" charset="0"/>
                          <a:ea typeface="+mn-ea"/>
                          <a:cs typeface="Arial" panose="020B0604020202020204" pitchFamily="34" charset="0"/>
                        </a:rPr>
                        <a:t> AML</a:t>
                      </a:r>
                      <a:endParaRPr lang="en-US" sz="1600" kern="1200" dirty="0">
                        <a:solidFill>
                          <a:srgbClr val="152442"/>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151142481"/>
                  </a:ext>
                </a:extLst>
              </a:tr>
              <a:tr h="327138">
                <a:tc>
                  <a:txBody>
                    <a:bodyPr/>
                    <a:lstStyle/>
                    <a:p>
                      <a:r>
                        <a:rPr lang="de-DE" altLang="en-US" sz="1600" dirty="0" err="1">
                          <a:solidFill>
                            <a:srgbClr val="152442"/>
                          </a:solidFill>
                          <a:latin typeface="Arial" panose="020B0604020202020204" pitchFamily="34" charset="0"/>
                          <a:cs typeface="Arial" panose="020B0604020202020204" pitchFamily="34" charset="0"/>
                        </a:rPr>
                        <a:t>Ivosidenib</a:t>
                      </a:r>
                      <a:r>
                        <a:rPr lang="de-DE" altLang="en-US" sz="1600" dirty="0">
                          <a:solidFill>
                            <a:srgbClr val="152442"/>
                          </a:solidFill>
                          <a:latin typeface="Arial" panose="020B0604020202020204" pitchFamily="34" charset="0"/>
                          <a:cs typeface="Arial" panose="020B0604020202020204" pitchFamily="34" charset="0"/>
                        </a:rPr>
                        <a:t> oral</a:t>
                      </a:r>
                      <a:endParaRPr lang="en-US" sz="1600" dirty="0">
                        <a:solidFill>
                          <a:srgbClr val="152442"/>
                        </a:solidFill>
                        <a:latin typeface="Arial" panose="020B0604020202020204" pitchFamily="34" charset="0"/>
                        <a:cs typeface="Arial" panose="020B0604020202020204" pitchFamily="34" charset="0"/>
                      </a:endParaRPr>
                    </a:p>
                  </a:txBody>
                  <a:tcPr/>
                </a:tc>
                <a:tc>
                  <a:txBody>
                    <a:bodyPr/>
                    <a:lstStyle/>
                    <a:p>
                      <a:r>
                        <a:rPr lang="en-US" sz="1600" dirty="0">
                          <a:solidFill>
                            <a:srgbClr val="152442"/>
                          </a:solidFill>
                          <a:latin typeface="Arial" panose="020B0604020202020204" pitchFamily="34" charset="0"/>
                          <a:cs typeface="Arial" panose="020B0604020202020204" pitchFamily="34" charset="0"/>
                        </a:rPr>
                        <a:t>IDH inhibitors + IC in patients with newly diagnosed AML with IDH1 mutation</a:t>
                      </a:r>
                    </a:p>
                  </a:txBody>
                  <a:tcPr/>
                </a:tc>
                <a:extLst>
                  <a:ext uri="{0D108BD9-81ED-4DB2-BD59-A6C34878D82A}">
                    <a16:rowId xmlns:a16="http://schemas.microsoft.com/office/drawing/2014/main" val="1002249005"/>
                  </a:ext>
                </a:extLst>
              </a:tr>
              <a:tr h="327138">
                <a:tc>
                  <a:txBody>
                    <a:bodyPr/>
                    <a:lstStyle/>
                    <a:p>
                      <a:r>
                        <a:rPr lang="de-DE" altLang="en-US" sz="1600" dirty="0" err="1">
                          <a:solidFill>
                            <a:srgbClr val="152442"/>
                          </a:solidFill>
                          <a:latin typeface="Arial" panose="020B0604020202020204" pitchFamily="34" charset="0"/>
                          <a:cs typeface="Arial" panose="020B0604020202020204" pitchFamily="34" charset="0"/>
                        </a:rPr>
                        <a:t>Glasdegib</a:t>
                      </a:r>
                      <a:r>
                        <a:rPr lang="de-DE" altLang="en-US" sz="1600" dirty="0">
                          <a:solidFill>
                            <a:srgbClr val="152442"/>
                          </a:solidFill>
                          <a:latin typeface="Arial" panose="020B0604020202020204" pitchFamily="34" charset="0"/>
                          <a:cs typeface="Arial" panose="020B0604020202020204" pitchFamily="34" charset="0"/>
                        </a:rPr>
                        <a:t> oral</a:t>
                      </a:r>
                      <a:endParaRPr lang="en-US" sz="1600" dirty="0">
                        <a:solidFill>
                          <a:srgbClr val="152442"/>
                        </a:solidFill>
                        <a:latin typeface="Arial" panose="020B0604020202020204" pitchFamily="34" charset="0"/>
                        <a:cs typeface="Arial" panose="020B0604020202020204" pitchFamily="34" charset="0"/>
                      </a:endParaRPr>
                    </a:p>
                  </a:txBody>
                  <a:tcPr/>
                </a:tc>
                <a:tc>
                  <a:txBody>
                    <a:bodyPr/>
                    <a:lstStyle/>
                    <a:p>
                      <a:r>
                        <a:rPr lang="de-DE" altLang="en-US" sz="1600" dirty="0">
                          <a:solidFill>
                            <a:srgbClr val="152442"/>
                          </a:solidFill>
                          <a:latin typeface="Arial" panose="020B0604020202020204" pitchFamily="34" charset="0"/>
                          <a:cs typeface="Arial" panose="020B0604020202020204" pitchFamily="34" charset="0"/>
                        </a:rPr>
                        <a:t>Sonic </a:t>
                      </a:r>
                      <a:r>
                        <a:rPr lang="de-DE" altLang="en-US" sz="1600" dirty="0" err="1">
                          <a:solidFill>
                            <a:srgbClr val="152442"/>
                          </a:solidFill>
                          <a:latin typeface="Arial" panose="020B0604020202020204" pitchFamily="34" charset="0"/>
                          <a:cs typeface="Arial" panose="020B0604020202020204" pitchFamily="34" charset="0"/>
                        </a:rPr>
                        <a:t>hedgehog</a:t>
                      </a:r>
                      <a:r>
                        <a:rPr lang="de-DE" altLang="en-US" sz="1600" dirty="0">
                          <a:solidFill>
                            <a:srgbClr val="152442"/>
                          </a:solidFill>
                          <a:latin typeface="Arial" panose="020B0604020202020204" pitchFamily="34" charset="0"/>
                          <a:cs typeface="Arial" panose="020B0604020202020204" pitchFamily="34" charset="0"/>
                        </a:rPr>
                        <a:t> </a:t>
                      </a:r>
                      <a:r>
                        <a:rPr lang="fr-CH" sz="1600" dirty="0">
                          <a:solidFill>
                            <a:srgbClr val="152442"/>
                          </a:solidFill>
                          <a:latin typeface="Arial" panose="020B0604020202020204" pitchFamily="34" charset="0"/>
                          <a:cs typeface="Arial" panose="020B0604020202020204" pitchFamily="34" charset="0"/>
                        </a:rPr>
                        <a:t>– </a:t>
                      </a:r>
                      <a:r>
                        <a:rPr lang="fr-CH" sz="1600" dirty="0" err="1">
                          <a:solidFill>
                            <a:srgbClr val="152442"/>
                          </a:solidFill>
                          <a:latin typeface="Arial" panose="020B0604020202020204" pitchFamily="34" charset="0"/>
                          <a:cs typeface="Arial" panose="020B0604020202020204" pitchFamily="34" charset="0"/>
                        </a:rPr>
                        <a:t>frontline</a:t>
                      </a:r>
                      <a:r>
                        <a:rPr lang="fr-CH" sz="1600" dirty="0">
                          <a:solidFill>
                            <a:srgbClr val="152442"/>
                          </a:solidFill>
                          <a:latin typeface="Arial" panose="020B0604020202020204" pitchFamily="34" charset="0"/>
                          <a:cs typeface="Arial" panose="020B0604020202020204" pitchFamily="34" charset="0"/>
                        </a:rPr>
                        <a:t> of IC not </a:t>
                      </a:r>
                      <a:r>
                        <a:rPr lang="fr-CH" sz="1600" dirty="0" err="1">
                          <a:solidFill>
                            <a:srgbClr val="152442"/>
                          </a:solidFill>
                          <a:latin typeface="Arial" panose="020B0604020202020204" pitchFamily="34" charset="0"/>
                          <a:cs typeface="Arial" panose="020B0604020202020204" pitchFamily="34" charset="0"/>
                        </a:rPr>
                        <a:t>indicated</a:t>
                      </a:r>
                      <a:r>
                        <a:rPr lang="fr-CH" sz="1600" dirty="0">
                          <a:solidFill>
                            <a:srgbClr val="152442"/>
                          </a:solidFill>
                          <a:latin typeface="Arial" panose="020B0604020202020204" pitchFamily="34" charset="0"/>
                          <a:cs typeface="Arial" panose="020B0604020202020204" pitchFamily="34" charset="0"/>
                        </a:rPr>
                        <a:t>, in combo </a:t>
                      </a:r>
                      <a:r>
                        <a:rPr lang="fr-CH" sz="1600" dirty="0" err="1">
                          <a:solidFill>
                            <a:srgbClr val="152442"/>
                          </a:solidFill>
                          <a:latin typeface="Arial" panose="020B0604020202020204" pitchFamily="34" charset="0"/>
                          <a:cs typeface="Arial" panose="020B0604020202020204" pitchFamily="34" charset="0"/>
                        </a:rPr>
                        <a:t>with</a:t>
                      </a:r>
                      <a:r>
                        <a:rPr lang="fr-CH" sz="1600" dirty="0">
                          <a:solidFill>
                            <a:srgbClr val="152442"/>
                          </a:solidFill>
                          <a:latin typeface="Arial" panose="020B0604020202020204" pitchFamily="34" charset="0"/>
                          <a:cs typeface="Arial" panose="020B0604020202020204" pitchFamily="34" charset="0"/>
                        </a:rPr>
                        <a:t> ARA-C</a:t>
                      </a:r>
                      <a:endParaRPr lang="en-US" sz="1600" dirty="0">
                        <a:solidFill>
                          <a:srgbClr val="15244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47989329"/>
                  </a:ext>
                </a:extLst>
              </a:tr>
              <a:tr h="327138">
                <a:tc>
                  <a:txBody>
                    <a:bodyPr/>
                    <a:lstStyle/>
                    <a:p>
                      <a:r>
                        <a:rPr lang="de-DE" altLang="en-US" sz="1600" dirty="0" err="1">
                          <a:solidFill>
                            <a:srgbClr val="152442"/>
                          </a:solidFill>
                          <a:latin typeface="Arial" panose="020B0604020202020204" pitchFamily="34" charset="0"/>
                          <a:cs typeface="Arial" panose="020B0604020202020204" pitchFamily="34" charset="0"/>
                        </a:rPr>
                        <a:t>Venetoclax</a:t>
                      </a:r>
                      <a:r>
                        <a:rPr lang="de-DE" altLang="en-US" sz="1600" dirty="0">
                          <a:solidFill>
                            <a:srgbClr val="152442"/>
                          </a:solidFill>
                          <a:latin typeface="Arial" panose="020B0604020202020204" pitchFamily="34" charset="0"/>
                          <a:cs typeface="Arial" panose="020B0604020202020204" pitchFamily="34" charset="0"/>
                        </a:rPr>
                        <a:t> oral</a:t>
                      </a:r>
                      <a:endParaRPr lang="en-US" sz="1600" dirty="0">
                        <a:solidFill>
                          <a:srgbClr val="152442"/>
                        </a:solidFill>
                        <a:latin typeface="Arial" panose="020B0604020202020204" pitchFamily="34" charset="0"/>
                        <a:cs typeface="Arial" panose="020B0604020202020204" pitchFamily="34" charset="0"/>
                      </a:endParaRPr>
                    </a:p>
                  </a:txBody>
                  <a:tcPr/>
                </a:tc>
                <a:tc>
                  <a:txBody>
                    <a:bodyPr/>
                    <a:lstStyle/>
                    <a:p>
                      <a:r>
                        <a:rPr lang="de-DE" altLang="en-US" sz="1600" kern="1200" dirty="0">
                          <a:solidFill>
                            <a:srgbClr val="152442"/>
                          </a:solidFill>
                          <a:latin typeface="Arial" panose="020B0604020202020204" pitchFamily="34" charset="0"/>
                          <a:ea typeface="+mn-ea"/>
                          <a:cs typeface="Arial" panose="020B0604020202020204" pitchFamily="34" charset="0"/>
                        </a:rPr>
                        <a:t>BCL2  - </a:t>
                      </a:r>
                      <a:r>
                        <a:rPr lang="de-DE" altLang="en-US" sz="1600" kern="1200" dirty="0" err="1">
                          <a:solidFill>
                            <a:srgbClr val="152442"/>
                          </a:solidFill>
                          <a:latin typeface="Arial" panose="020B0604020202020204" pitchFamily="34" charset="0"/>
                          <a:ea typeface="+mn-ea"/>
                          <a:cs typeface="Arial" panose="020B0604020202020204" pitchFamily="34" charset="0"/>
                        </a:rPr>
                        <a:t>frontline</a:t>
                      </a:r>
                      <a:r>
                        <a:rPr lang="de-DE" altLang="en-US" sz="1600" kern="1200" dirty="0">
                          <a:solidFill>
                            <a:srgbClr val="152442"/>
                          </a:solidFill>
                          <a:latin typeface="Arial" panose="020B0604020202020204" pitchFamily="34" charset="0"/>
                          <a:ea typeface="+mn-ea"/>
                          <a:cs typeface="Arial" panose="020B0604020202020204" pitchFamily="34" charset="0"/>
                        </a:rPr>
                        <a:t> AML </a:t>
                      </a:r>
                      <a:r>
                        <a:rPr lang="de-DE" altLang="en-US" sz="1600" kern="1200" dirty="0" err="1">
                          <a:solidFill>
                            <a:srgbClr val="152442"/>
                          </a:solidFill>
                          <a:latin typeface="Arial" panose="020B0604020202020204" pitchFamily="34" charset="0"/>
                          <a:ea typeface="+mn-ea"/>
                          <a:cs typeface="Arial" panose="020B0604020202020204" pitchFamily="34" charset="0"/>
                        </a:rPr>
                        <a:t>if</a:t>
                      </a:r>
                      <a:r>
                        <a:rPr lang="de-DE" altLang="en-US" sz="1600" kern="1200" dirty="0">
                          <a:solidFill>
                            <a:srgbClr val="152442"/>
                          </a:solidFill>
                          <a:latin typeface="Arial" panose="020B0604020202020204" pitchFamily="34" charset="0"/>
                          <a:ea typeface="+mn-ea"/>
                          <a:cs typeface="Arial" panose="020B0604020202020204" pitchFamily="34" charset="0"/>
                        </a:rPr>
                        <a:t> IC not </a:t>
                      </a:r>
                      <a:r>
                        <a:rPr lang="de-DE" altLang="en-US" sz="1600" kern="1200" dirty="0" err="1">
                          <a:solidFill>
                            <a:srgbClr val="152442"/>
                          </a:solidFill>
                          <a:latin typeface="Arial" panose="020B0604020202020204" pitchFamily="34" charset="0"/>
                          <a:ea typeface="+mn-ea"/>
                          <a:cs typeface="Arial" panose="020B0604020202020204" pitchFamily="34" charset="0"/>
                        </a:rPr>
                        <a:t>indicated</a:t>
                      </a:r>
                      <a:r>
                        <a:rPr lang="de-DE" altLang="en-US" sz="1600" kern="1200" dirty="0">
                          <a:solidFill>
                            <a:srgbClr val="152442"/>
                          </a:solidFill>
                          <a:latin typeface="Arial" panose="020B0604020202020204" pitchFamily="34" charset="0"/>
                          <a:ea typeface="+mn-ea"/>
                          <a:cs typeface="Arial" panose="020B0604020202020204" pitchFamily="34" charset="0"/>
                        </a:rPr>
                        <a:t> in </a:t>
                      </a:r>
                      <a:r>
                        <a:rPr lang="de-DE" altLang="en-US" sz="1600" kern="1200" dirty="0" err="1">
                          <a:solidFill>
                            <a:srgbClr val="152442"/>
                          </a:solidFill>
                          <a:latin typeface="Arial" panose="020B0604020202020204" pitchFamily="34" charset="0"/>
                          <a:ea typeface="+mn-ea"/>
                          <a:cs typeface="Arial" panose="020B0604020202020204" pitchFamily="34" charset="0"/>
                        </a:rPr>
                        <a:t>combo</a:t>
                      </a:r>
                      <a:r>
                        <a:rPr lang="de-DE" altLang="en-US" sz="1600" kern="1200" dirty="0">
                          <a:solidFill>
                            <a:srgbClr val="152442"/>
                          </a:solidFill>
                          <a:latin typeface="Arial" panose="020B0604020202020204" pitchFamily="34" charset="0"/>
                          <a:ea typeface="+mn-ea"/>
                          <a:cs typeface="Arial" panose="020B0604020202020204" pitchFamily="34" charset="0"/>
                        </a:rPr>
                        <a:t> </a:t>
                      </a:r>
                      <a:r>
                        <a:rPr lang="de-DE" altLang="en-US" sz="1600" kern="1200" dirty="0" err="1">
                          <a:solidFill>
                            <a:srgbClr val="152442"/>
                          </a:solidFill>
                          <a:latin typeface="Arial" panose="020B0604020202020204" pitchFamily="34" charset="0"/>
                          <a:ea typeface="+mn-ea"/>
                          <a:cs typeface="Arial" panose="020B0604020202020204" pitchFamily="34" charset="0"/>
                        </a:rPr>
                        <a:t>with</a:t>
                      </a:r>
                      <a:r>
                        <a:rPr lang="de-DE" altLang="en-US" sz="1600" kern="1200" dirty="0">
                          <a:solidFill>
                            <a:srgbClr val="152442"/>
                          </a:solidFill>
                          <a:latin typeface="Arial" panose="020B0604020202020204" pitchFamily="34" charset="0"/>
                          <a:ea typeface="+mn-ea"/>
                          <a:cs typeface="Arial" panose="020B0604020202020204" pitchFamily="34" charset="0"/>
                        </a:rPr>
                        <a:t> HMA </a:t>
                      </a:r>
                      <a:r>
                        <a:rPr lang="de-DE" altLang="en-US" sz="1600" kern="1200" dirty="0" err="1">
                          <a:solidFill>
                            <a:srgbClr val="152442"/>
                          </a:solidFill>
                          <a:latin typeface="Arial" panose="020B0604020202020204" pitchFamily="34" charset="0"/>
                          <a:ea typeface="+mn-ea"/>
                          <a:cs typeface="Arial" panose="020B0604020202020204" pitchFamily="34" charset="0"/>
                        </a:rPr>
                        <a:t>or</a:t>
                      </a:r>
                      <a:r>
                        <a:rPr lang="de-DE" altLang="en-US" sz="1600" kern="1200" dirty="0">
                          <a:solidFill>
                            <a:srgbClr val="152442"/>
                          </a:solidFill>
                          <a:latin typeface="Arial" panose="020B0604020202020204" pitchFamily="34" charset="0"/>
                          <a:ea typeface="+mn-ea"/>
                          <a:cs typeface="Arial" panose="020B0604020202020204" pitchFamily="34" charset="0"/>
                        </a:rPr>
                        <a:t> </a:t>
                      </a:r>
                      <a:r>
                        <a:rPr lang="de-DE" altLang="en-US" sz="1600" kern="1200" dirty="0" err="1">
                          <a:solidFill>
                            <a:srgbClr val="152442"/>
                          </a:solidFill>
                          <a:latin typeface="Arial" panose="020B0604020202020204" pitchFamily="34" charset="0"/>
                          <a:ea typeface="+mn-ea"/>
                          <a:cs typeface="Arial" panose="020B0604020202020204" pitchFamily="34" charset="0"/>
                        </a:rPr>
                        <a:t>low</a:t>
                      </a:r>
                      <a:r>
                        <a:rPr lang="de-DE" altLang="en-US" sz="1600" kern="1200" dirty="0">
                          <a:solidFill>
                            <a:srgbClr val="152442"/>
                          </a:solidFill>
                          <a:latin typeface="Arial" panose="020B0604020202020204" pitchFamily="34" charset="0"/>
                          <a:ea typeface="+mn-ea"/>
                          <a:cs typeface="Arial" panose="020B0604020202020204" pitchFamily="34" charset="0"/>
                        </a:rPr>
                        <a:t> dose ARA-C</a:t>
                      </a:r>
                      <a:endParaRPr lang="en-US" sz="1600" kern="1200" dirty="0">
                        <a:solidFill>
                          <a:srgbClr val="152442"/>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487662575"/>
                  </a:ext>
                </a:extLst>
              </a:tr>
            </a:tbl>
          </a:graphicData>
        </a:graphic>
      </p:graphicFrame>
      <p:pic>
        <p:nvPicPr>
          <p:cNvPr id="10" name="Grafik 41">
            <a:extLst>
              <a:ext uri="{FF2B5EF4-FFF2-40B4-BE49-F238E27FC236}">
                <a16:creationId xmlns:a16="http://schemas.microsoft.com/office/drawing/2014/main" id="{09445975-D215-4143-9CE8-1FE08AC3110F}"/>
              </a:ext>
            </a:extLst>
          </p:cNvPr>
          <p:cNvPicPr>
            <a:picLocks noChangeAspect="1"/>
          </p:cNvPicPr>
          <p:nvPr/>
        </p:nvPicPr>
        <p:blipFill>
          <a:blip r:embed="rId3">
            <a:extLst>
              <a:ext uri="{28A0092B-C50C-407E-A947-70E740481C1C}">
                <a14:useLocalDpi xmlns:a14="http://schemas.microsoft.com/office/drawing/2010/main" val="0"/>
              </a:ext>
            </a:extLst>
          </a:blip>
          <a:srcRect t="21234" b="23648"/>
          <a:stretch>
            <a:fillRect/>
          </a:stretch>
        </p:blipFill>
        <p:spPr bwMode="auto">
          <a:xfrm>
            <a:off x="7872258" y="1134013"/>
            <a:ext cx="25598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41">
            <a:extLst>
              <a:ext uri="{FF2B5EF4-FFF2-40B4-BE49-F238E27FC236}">
                <a16:creationId xmlns:a16="http://schemas.microsoft.com/office/drawing/2014/main" id="{E3E8E04E-80E6-44A0-AE2C-B3703FF7C6CB}"/>
              </a:ext>
            </a:extLst>
          </p:cNvPr>
          <p:cNvPicPr>
            <a:picLocks noChangeAspect="1"/>
          </p:cNvPicPr>
          <p:nvPr/>
        </p:nvPicPr>
        <p:blipFill>
          <a:blip r:embed="rId3">
            <a:extLst>
              <a:ext uri="{28A0092B-C50C-407E-A947-70E740481C1C}">
                <a14:useLocalDpi xmlns:a14="http://schemas.microsoft.com/office/drawing/2010/main" val="0"/>
              </a:ext>
            </a:extLst>
          </a:blip>
          <a:srcRect t="21234" b="23648"/>
          <a:stretch>
            <a:fillRect/>
          </a:stretch>
        </p:blipFill>
        <p:spPr bwMode="auto">
          <a:xfrm>
            <a:off x="7872258" y="1818200"/>
            <a:ext cx="25598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41">
            <a:extLst>
              <a:ext uri="{FF2B5EF4-FFF2-40B4-BE49-F238E27FC236}">
                <a16:creationId xmlns:a16="http://schemas.microsoft.com/office/drawing/2014/main" id="{DB378E5F-A05D-4940-AED2-EA9E63A36A9B}"/>
              </a:ext>
            </a:extLst>
          </p:cNvPr>
          <p:cNvPicPr>
            <a:picLocks noChangeAspect="1"/>
          </p:cNvPicPr>
          <p:nvPr/>
        </p:nvPicPr>
        <p:blipFill>
          <a:blip r:embed="rId3">
            <a:extLst>
              <a:ext uri="{28A0092B-C50C-407E-A947-70E740481C1C}">
                <a14:useLocalDpi xmlns:a14="http://schemas.microsoft.com/office/drawing/2010/main" val="0"/>
              </a:ext>
            </a:extLst>
          </a:blip>
          <a:srcRect t="21234" b="23648"/>
          <a:stretch>
            <a:fillRect/>
          </a:stretch>
        </p:blipFill>
        <p:spPr bwMode="auto">
          <a:xfrm>
            <a:off x="7872259" y="2409825"/>
            <a:ext cx="25598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41">
            <a:extLst>
              <a:ext uri="{FF2B5EF4-FFF2-40B4-BE49-F238E27FC236}">
                <a16:creationId xmlns:a16="http://schemas.microsoft.com/office/drawing/2014/main" id="{18561949-EF72-4EB7-8A94-F6C71FBBB64C}"/>
              </a:ext>
            </a:extLst>
          </p:cNvPr>
          <p:cNvPicPr>
            <a:picLocks noChangeAspect="1"/>
          </p:cNvPicPr>
          <p:nvPr/>
        </p:nvPicPr>
        <p:blipFill>
          <a:blip r:embed="rId3">
            <a:extLst>
              <a:ext uri="{28A0092B-C50C-407E-A947-70E740481C1C}">
                <a14:useLocalDpi xmlns:a14="http://schemas.microsoft.com/office/drawing/2010/main" val="0"/>
              </a:ext>
            </a:extLst>
          </a:blip>
          <a:srcRect t="21234" b="23648"/>
          <a:stretch>
            <a:fillRect/>
          </a:stretch>
        </p:blipFill>
        <p:spPr bwMode="auto">
          <a:xfrm>
            <a:off x="7872259" y="2854965"/>
            <a:ext cx="25598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fik 41">
            <a:extLst>
              <a:ext uri="{FF2B5EF4-FFF2-40B4-BE49-F238E27FC236}">
                <a16:creationId xmlns:a16="http://schemas.microsoft.com/office/drawing/2014/main" id="{E7C482F1-7CE4-46A9-AA82-24F90CD2425D}"/>
              </a:ext>
            </a:extLst>
          </p:cNvPr>
          <p:cNvPicPr>
            <a:picLocks noChangeAspect="1"/>
          </p:cNvPicPr>
          <p:nvPr/>
        </p:nvPicPr>
        <p:blipFill>
          <a:blip r:embed="rId3">
            <a:extLst>
              <a:ext uri="{28A0092B-C50C-407E-A947-70E740481C1C}">
                <a14:useLocalDpi xmlns:a14="http://schemas.microsoft.com/office/drawing/2010/main" val="0"/>
              </a:ext>
            </a:extLst>
          </a:blip>
          <a:srcRect t="21234" b="23648"/>
          <a:stretch>
            <a:fillRect/>
          </a:stretch>
        </p:blipFill>
        <p:spPr bwMode="auto">
          <a:xfrm>
            <a:off x="7872259" y="3442749"/>
            <a:ext cx="25598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fik 41">
            <a:extLst>
              <a:ext uri="{FF2B5EF4-FFF2-40B4-BE49-F238E27FC236}">
                <a16:creationId xmlns:a16="http://schemas.microsoft.com/office/drawing/2014/main" id="{2409B9EB-612A-4A28-A93B-A01144FA1C4E}"/>
              </a:ext>
            </a:extLst>
          </p:cNvPr>
          <p:cNvPicPr>
            <a:picLocks noChangeAspect="1"/>
          </p:cNvPicPr>
          <p:nvPr/>
        </p:nvPicPr>
        <p:blipFill>
          <a:blip r:embed="rId3">
            <a:extLst>
              <a:ext uri="{28A0092B-C50C-407E-A947-70E740481C1C}">
                <a14:useLocalDpi xmlns:a14="http://schemas.microsoft.com/office/drawing/2010/main" val="0"/>
              </a:ext>
            </a:extLst>
          </a:blip>
          <a:srcRect t="21234" b="23648"/>
          <a:stretch>
            <a:fillRect/>
          </a:stretch>
        </p:blipFill>
        <p:spPr bwMode="auto">
          <a:xfrm>
            <a:off x="7872259" y="4090911"/>
            <a:ext cx="25598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fik 42">
            <a:extLst>
              <a:ext uri="{FF2B5EF4-FFF2-40B4-BE49-F238E27FC236}">
                <a16:creationId xmlns:a16="http://schemas.microsoft.com/office/drawing/2014/main" id="{6A7BF1C5-A55E-49D8-9A4E-BBE5AAD6184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59262" y="1134013"/>
            <a:ext cx="209550" cy="15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Grafik 42">
            <a:extLst>
              <a:ext uri="{FF2B5EF4-FFF2-40B4-BE49-F238E27FC236}">
                <a16:creationId xmlns:a16="http://schemas.microsoft.com/office/drawing/2014/main" id="{00884675-8320-4119-9E2C-DE8A129B08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59263" y="1824153"/>
            <a:ext cx="209550" cy="15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fik 42">
            <a:extLst>
              <a:ext uri="{FF2B5EF4-FFF2-40B4-BE49-F238E27FC236}">
                <a16:creationId xmlns:a16="http://schemas.microsoft.com/office/drawing/2014/main" id="{D5DA1817-B4FC-4EF4-8EBF-2EADE00F33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78005" y="2433330"/>
            <a:ext cx="209550" cy="15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fik 42">
            <a:extLst>
              <a:ext uri="{FF2B5EF4-FFF2-40B4-BE49-F238E27FC236}">
                <a16:creationId xmlns:a16="http://schemas.microsoft.com/office/drawing/2014/main" id="{F57774BB-20B5-429C-9E92-90A8A9049F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78005" y="3442749"/>
            <a:ext cx="209550" cy="15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42">
            <a:extLst>
              <a:ext uri="{FF2B5EF4-FFF2-40B4-BE49-F238E27FC236}">
                <a16:creationId xmlns:a16="http://schemas.microsoft.com/office/drawing/2014/main" id="{F7A05B34-6F03-ABF9-01F6-C4A863FF3F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78005" y="2886535"/>
            <a:ext cx="209550" cy="15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2">
            <a:extLst>
              <a:ext uri="{FF2B5EF4-FFF2-40B4-BE49-F238E27FC236}">
                <a16:creationId xmlns:a16="http://schemas.microsoft.com/office/drawing/2014/main" id="{734D75D4-D0B9-F8E5-1D29-FB6AD1E3C5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78005" y="4096864"/>
            <a:ext cx="209550" cy="15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41">
            <a:extLst>
              <a:ext uri="{FF2B5EF4-FFF2-40B4-BE49-F238E27FC236}">
                <a16:creationId xmlns:a16="http://schemas.microsoft.com/office/drawing/2014/main" id="{6C3A1B74-EE38-F7F4-DA32-A12A1C87A803}"/>
              </a:ext>
            </a:extLst>
          </p:cNvPr>
          <p:cNvPicPr>
            <a:picLocks noChangeAspect="1"/>
          </p:cNvPicPr>
          <p:nvPr/>
        </p:nvPicPr>
        <p:blipFill>
          <a:blip r:embed="rId3">
            <a:extLst>
              <a:ext uri="{28A0092B-C50C-407E-A947-70E740481C1C}">
                <a14:useLocalDpi xmlns:a14="http://schemas.microsoft.com/office/drawing/2010/main" val="0"/>
              </a:ext>
            </a:extLst>
          </a:blip>
          <a:srcRect t="21234" b="23648"/>
          <a:stretch>
            <a:fillRect/>
          </a:stretch>
        </p:blipFill>
        <p:spPr bwMode="auto">
          <a:xfrm>
            <a:off x="7872259" y="1484517"/>
            <a:ext cx="25598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42">
            <a:extLst>
              <a:ext uri="{FF2B5EF4-FFF2-40B4-BE49-F238E27FC236}">
                <a16:creationId xmlns:a16="http://schemas.microsoft.com/office/drawing/2014/main" id="{DF405F21-4BC8-675E-F18E-F983D07809E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59263" y="1484517"/>
            <a:ext cx="209550" cy="15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0416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88EA3-4158-46DA-AEEA-01330ECB87F5}"/>
              </a:ext>
            </a:extLst>
          </p:cNvPr>
          <p:cNvSpPr>
            <a:spLocks noGrp="1"/>
          </p:cNvSpPr>
          <p:nvPr>
            <p:ph type="title"/>
          </p:nvPr>
        </p:nvSpPr>
        <p:spPr/>
        <p:txBody>
          <a:bodyPr/>
          <a:lstStyle/>
          <a:p>
            <a:r>
              <a:rPr lang="fr-CH" dirty="0"/>
              <a:t>Options for </a:t>
            </a:r>
            <a:r>
              <a:rPr lang="fr-CH" dirty="0" err="1"/>
              <a:t>relapsed</a:t>
            </a:r>
            <a:r>
              <a:rPr lang="fr-CH" dirty="0"/>
              <a:t>/</a:t>
            </a:r>
            <a:r>
              <a:rPr lang="fr-CH" dirty="0" err="1"/>
              <a:t>refractory</a:t>
            </a:r>
            <a:r>
              <a:rPr lang="fr-CH" dirty="0"/>
              <a:t> (R/R)* AML </a:t>
            </a:r>
            <a:endParaRPr lang="en-US" dirty="0"/>
          </a:p>
        </p:txBody>
      </p:sp>
      <p:graphicFrame>
        <p:nvGraphicFramePr>
          <p:cNvPr id="5" name="Table 5">
            <a:extLst>
              <a:ext uri="{FF2B5EF4-FFF2-40B4-BE49-F238E27FC236}">
                <a16:creationId xmlns:a16="http://schemas.microsoft.com/office/drawing/2014/main" id="{D4C1DCCD-3ADB-4F54-93E4-B5E6D9505E18}"/>
              </a:ext>
            </a:extLst>
          </p:cNvPr>
          <p:cNvGraphicFramePr>
            <a:graphicFrameLocks noGrp="1"/>
          </p:cNvGraphicFramePr>
          <p:nvPr>
            <p:ph idx="1"/>
            <p:extLst>
              <p:ext uri="{D42A27DB-BD31-4B8C-83A1-F6EECF244321}">
                <p14:modId xmlns:p14="http://schemas.microsoft.com/office/powerpoint/2010/main" val="2315289194"/>
              </p:ext>
            </p:extLst>
          </p:nvPr>
        </p:nvGraphicFramePr>
        <p:xfrm>
          <a:off x="265112" y="979743"/>
          <a:ext cx="7595778" cy="1483360"/>
        </p:xfrm>
        <a:graphic>
          <a:graphicData uri="http://schemas.openxmlformats.org/drawingml/2006/table">
            <a:tbl>
              <a:tblPr firstRow="1" bandRow="1">
                <a:tableStyleId>{5C22544A-7EE6-4342-B048-85BDC9FD1C3A}</a:tableStyleId>
              </a:tblPr>
              <a:tblGrid>
                <a:gridCol w="2587566">
                  <a:extLst>
                    <a:ext uri="{9D8B030D-6E8A-4147-A177-3AD203B41FA5}">
                      <a16:colId xmlns:a16="http://schemas.microsoft.com/office/drawing/2014/main" val="3100088260"/>
                    </a:ext>
                  </a:extLst>
                </a:gridCol>
                <a:gridCol w="5008212">
                  <a:extLst>
                    <a:ext uri="{9D8B030D-6E8A-4147-A177-3AD203B41FA5}">
                      <a16:colId xmlns:a16="http://schemas.microsoft.com/office/drawing/2014/main" val="1737457270"/>
                    </a:ext>
                  </a:extLst>
                </a:gridCol>
              </a:tblGrid>
              <a:tr h="370840">
                <a:tc>
                  <a:txBody>
                    <a:bodyPr/>
                    <a:lstStyle/>
                    <a:p>
                      <a:r>
                        <a:rPr lang="fr-CH" sz="1600" dirty="0">
                          <a:solidFill>
                            <a:srgbClr val="152442"/>
                          </a:solidFill>
                          <a:latin typeface="Arial" panose="020B0604020202020204" pitchFamily="34" charset="0"/>
                          <a:cs typeface="Arial" panose="020B0604020202020204" pitchFamily="34" charset="0"/>
                        </a:rPr>
                        <a:t>Drug</a:t>
                      </a:r>
                      <a:endParaRPr lang="en-US" sz="1600" dirty="0">
                        <a:solidFill>
                          <a:srgbClr val="152442"/>
                        </a:solidFill>
                        <a:latin typeface="Arial" panose="020B0604020202020204" pitchFamily="34" charset="0"/>
                        <a:cs typeface="Arial" panose="020B0604020202020204" pitchFamily="34" charset="0"/>
                      </a:endParaRPr>
                    </a:p>
                  </a:txBody>
                  <a:tcPr/>
                </a:tc>
                <a:tc>
                  <a:txBody>
                    <a:bodyPr/>
                    <a:lstStyle/>
                    <a:p>
                      <a:r>
                        <a:rPr lang="fr-CH" sz="1600" dirty="0">
                          <a:solidFill>
                            <a:srgbClr val="152442"/>
                          </a:solidFill>
                          <a:latin typeface="Arial" panose="020B0604020202020204" pitchFamily="34" charset="0"/>
                          <a:cs typeface="Arial" panose="020B0604020202020204" pitchFamily="34" charset="0"/>
                        </a:rPr>
                        <a:t>Target</a:t>
                      </a:r>
                      <a:endParaRPr lang="en-US" sz="1600" dirty="0">
                        <a:solidFill>
                          <a:srgbClr val="15244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94822286"/>
                  </a:ext>
                </a:extLst>
              </a:tr>
              <a:tr h="370840">
                <a:tc>
                  <a:txBody>
                    <a:bodyPr/>
                    <a:lstStyle/>
                    <a:p>
                      <a:r>
                        <a:rPr lang="de-DE" altLang="en-US" sz="1600" dirty="0" err="1">
                          <a:solidFill>
                            <a:srgbClr val="152442"/>
                          </a:solidFill>
                          <a:latin typeface="Arial" panose="020B0604020202020204" pitchFamily="34" charset="0"/>
                          <a:cs typeface="Arial" panose="020B0604020202020204" pitchFamily="34" charset="0"/>
                        </a:rPr>
                        <a:t>Enasidenib</a:t>
                      </a:r>
                      <a:r>
                        <a:rPr lang="de-DE" altLang="en-US" sz="1600" dirty="0">
                          <a:solidFill>
                            <a:srgbClr val="152442"/>
                          </a:solidFill>
                          <a:latin typeface="Arial" panose="020B0604020202020204" pitchFamily="34" charset="0"/>
                          <a:cs typeface="Arial" panose="020B0604020202020204" pitchFamily="34" charset="0"/>
                        </a:rPr>
                        <a:t> oral</a:t>
                      </a:r>
                      <a:endParaRPr lang="en-US" sz="1600" dirty="0">
                        <a:solidFill>
                          <a:srgbClr val="152442"/>
                        </a:solidFill>
                        <a:latin typeface="Arial" panose="020B0604020202020204" pitchFamily="34" charset="0"/>
                        <a:cs typeface="Arial" panose="020B0604020202020204" pitchFamily="34" charset="0"/>
                      </a:endParaRPr>
                    </a:p>
                  </a:txBody>
                  <a:tcPr/>
                </a:tc>
                <a:tc>
                  <a:txBody>
                    <a:bodyPr/>
                    <a:lstStyle/>
                    <a:p>
                      <a:r>
                        <a:rPr lang="de-DE" altLang="en-US" sz="1600" dirty="0">
                          <a:solidFill>
                            <a:srgbClr val="152442"/>
                          </a:solidFill>
                          <a:latin typeface="Arial" panose="020B0604020202020204" pitchFamily="34" charset="0"/>
                          <a:cs typeface="Arial" panose="020B0604020202020204" pitchFamily="34" charset="0"/>
                        </a:rPr>
                        <a:t>IDH2 </a:t>
                      </a:r>
                      <a:r>
                        <a:rPr lang="de-DE" altLang="en-US" sz="1600" dirty="0" err="1">
                          <a:solidFill>
                            <a:srgbClr val="152442"/>
                          </a:solidFill>
                          <a:latin typeface="Arial" panose="020B0604020202020204" pitchFamily="34" charset="0"/>
                          <a:cs typeface="Arial" panose="020B0604020202020204" pitchFamily="34" charset="0"/>
                        </a:rPr>
                        <a:t>mutation</a:t>
                      </a:r>
                      <a:r>
                        <a:rPr lang="de-DE" altLang="en-US" sz="1600" dirty="0">
                          <a:solidFill>
                            <a:srgbClr val="152442"/>
                          </a:solidFill>
                          <a:latin typeface="Arial" panose="020B0604020202020204" pitchFamily="34" charset="0"/>
                          <a:cs typeface="Arial" panose="020B0604020202020204" pitchFamily="34" charset="0"/>
                        </a:rPr>
                        <a:t> and R/R AML</a:t>
                      </a:r>
                      <a:endParaRPr lang="en-US" sz="1600" dirty="0">
                        <a:solidFill>
                          <a:srgbClr val="15244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68332801"/>
                  </a:ext>
                </a:extLst>
              </a:tr>
              <a:tr h="370840">
                <a:tc>
                  <a:txBody>
                    <a:bodyPr/>
                    <a:lstStyle/>
                    <a:p>
                      <a:r>
                        <a:rPr lang="de-DE" altLang="en-US" sz="1600" dirty="0" err="1">
                          <a:solidFill>
                            <a:srgbClr val="152442"/>
                          </a:solidFill>
                          <a:latin typeface="Arial" panose="020B0604020202020204" pitchFamily="34" charset="0"/>
                          <a:cs typeface="Arial" panose="020B0604020202020204" pitchFamily="34" charset="0"/>
                        </a:rPr>
                        <a:t>Ivosidenib</a:t>
                      </a:r>
                      <a:r>
                        <a:rPr lang="de-DE" altLang="en-US" sz="1600" dirty="0">
                          <a:solidFill>
                            <a:srgbClr val="152442"/>
                          </a:solidFill>
                          <a:latin typeface="Arial" panose="020B0604020202020204" pitchFamily="34" charset="0"/>
                          <a:cs typeface="Arial" panose="020B0604020202020204" pitchFamily="34" charset="0"/>
                        </a:rPr>
                        <a:t> oral</a:t>
                      </a:r>
                      <a:endParaRPr lang="en-US" sz="1600" dirty="0">
                        <a:solidFill>
                          <a:srgbClr val="152442"/>
                        </a:solidFill>
                        <a:latin typeface="Arial" panose="020B0604020202020204" pitchFamily="34" charset="0"/>
                        <a:cs typeface="Arial" panose="020B0604020202020204" pitchFamily="34" charset="0"/>
                      </a:endParaRPr>
                    </a:p>
                  </a:txBody>
                  <a:tcPr/>
                </a:tc>
                <a:tc>
                  <a:txBody>
                    <a:bodyPr/>
                    <a:lstStyle/>
                    <a:p>
                      <a:r>
                        <a:rPr lang="de-DE" altLang="en-US" sz="1600" dirty="0">
                          <a:solidFill>
                            <a:srgbClr val="152442"/>
                          </a:solidFill>
                          <a:latin typeface="Arial" panose="020B0604020202020204" pitchFamily="34" charset="0"/>
                          <a:cs typeface="Arial" panose="020B0604020202020204" pitchFamily="34" charset="0"/>
                        </a:rPr>
                        <a:t>IDH1 </a:t>
                      </a:r>
                      <a:r>
                        <a:rPr lang="de-DE" altLang="en-US" sz="1600" dirty="0" err="1">
                          <a:solidFill>
                            <a:srgbClr val="152442"/>
                          </a:solidFill>
                          <a:latin typeface="Arial" panose="020B0604020202020204" pitchFamily="34" charset="0"/>
                          <a:cs typeface="Arial" panose="020B0604020202020204" pitchFamily="34" charset="0"/>
                        </a:rPr>
                        <a:t>mutation</a:t>
                      </a:r>
                      <a:r>
                        <a:rPr lang="de-DE" altLang="en-US" sz="1600" dirty="0">
                          <a:solidFill>
                            <a:srgbClr val="152442"/>
                          </a:solidFill>
                          <a:latin typeface="Arial" panose="020B0604020202020204" pitchFamily="34" charset="0"/>
                          <a:cs typeface="Arial" panose="020B0604020202020204" pitchFamily="34" charset="0"/>
                        </a:rPr>
                        <a:t> and R/R AML</a:t>
                      </a:r>
                      <a:endParaRPr lang="en-US" sz="1600" dirty="0">
                        <a:solidFill>
                          <a:srgbClr val="15244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83409107"/>
                  </a:ext>
                </a:extLst>
              </a:tr>
              <a:tr h="370840">
                <a:tc>
                  <a:txBody>
                    <a:bodyPr/>
                    <a:lstStyle/>
                    <a:p>
                      <a:r>
                        <a:rPr lang="de-DE" altLang="en-US" sz="1600" dirty="0" err="1">
                          <a:solidFill>
                            <a:srgbClr val="152442"/>
                          </a:solidFill>
                          <a:latin typeface="Arial" panose="020B0604020202020204" pitchFamily="34" charset="0"/>
                          <a:cs typeface="Arial" panose="020B0604020202020204" pitchFamily="34" charset="0"/>
                        </a:rPr>
                        <a:t>Gilteritinib</a:t>
                      </a:r>
                      <a:r>
                        <a:rPr lang="de-DE" altLang="en-US" sz="1600" dirty="0">
                          <a:solidFill>
                            <a:srgbClr val="152442"/>
                          </a:solidFill>
                          <a:latin typeface="Arial" panose="020B0604020202020204" pitchFamily="34" charset="0"/>
                          <a:cs typeface="Arial" panose="020B0604020202020204" pitchFamily="34" charset="0"/>
                        </a:rPr>
                        <a:t> oral</a:t>
                      </a:r>
                      <a:endParaRPr lang="en-US" sz="1600" dirty="0">
                        <a:solidFill>
                          <a:srgbClr val="152442"/>
                        </a:solidFill>
                        <a:latin typeface="Arial" panose="020B0604020202020204" pitchFamily="34" charset="0"/>
                        <a:cs typeface="Arial" panose="020B0604020202020204" pitchFamily="34" charset="0"/>
                      </a:endParaRPr>
                    </a:p>
                  </a:txBody>
                  <a:tcPr/>
                </a:tc>
                <a:tc>
                  <a:txBody>
                    <a:bodyPr/>
                    <a:lstStyle/>
                    <a:p>
                      <a:r>
                        <a:rPr lang="de-DE" altLang="en-US" sz="1600" dirty="0">
                          <a:solidFill>
                            <a:srgbClr val="152442"/>
                          </a:solidFill>
                          <a:latin typeface="Arial" panose="020B0604020202020204" pitchFamily="34" charset="0"/>
                          <a:cs typeface="Arial" panose="020B0604020202020204" pitchFamily="34" charset="0"/>
                        </a:rPr>
                        <a:t>FLT3 </a:t>
                      </a:r>
                      <a:r>
                        <a:rPr lang="de-DE" altLang="en-US" sz="1600" dirty="0" err="1">
                          <a:solidFill>
                            <a:srgbClr val="152442"/>
                          </a:solidFill>
                          <a:latin typeface="Arial" panose="020B0604020202020204" pitchFamily="34" charset="0"/>
                          <a:cs typeface="Arial" panose="020B0604020202020204" pitchFamily="34" charset="0"/>
                        </a:rPr>
                        <a:t>mutation</a:t>
                      </a:r>
                      <a:r>
                        <a:rPr lang="de-DE" altLang="en-US" sz="1600" dirty="0">
                          <a:solidFill>
                            <a:srgbClr val="152442"/>
                          </a:solidFill>
                          <a:latin typeface="Arial" panose="020B0604020202020204" pitchFamily="34" charset="0"/>
                          <a:cs typeface="Arial" panose="020B0604020202020204" pitchFamily="34" charset="0"/>
                        </a:rPr>
                        <a:t> and R/R AML</a:t>
                      </a:r>
                      <a:endParaRPr lang="en-US" sz="1600" dirty="0">
                        <a:solidFill>
                          <a:srgbClr val="15244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12709940"/>
                  </a:ext>
                </a:extLst>
              </a:tr>
            </a:tbl>
          </a:graphicData>
        </a:graphic>
      </p:graphicFrame>
      <p:sp>
        <p:nvSpPr>
          <p:cNvPr id="6" name="TextBox 5">
            <a:extLst>
              <a:ext uri="{FF2B5EF4-FFF2-40B4-BE49-F238E27FC236}">
                <a16:creationId xmlns:a16="http://schemas.microsoft.com/office/drawing/2014/main" id="{200B3B53-690F-4DD8-8F22-35CB95595D10}"/>
              </a:ext>
            </a:extLst>
          </p:cNvPr>
          <p:cNvSpPr txBox="1"/>
          <p:nvPr/>
        </p:nvSpPr>
        <p:spPr>
          <a:xfrm>
            <a:off x="81116" y="4151672"/>
            <a:ext cx="3679724" cy="523220"/>
          </a:xfrm>
          <a:prstGeom prst="rect">
            <a:avLst/>
          </a:prstGeom>
          <a:noFill/>
        </p:spPr>
        <p:txBody>
          <a:bodyPr wrap="square" rtlCol="0">
            <a:spAutoFit/>
          </a:bodyPr>
          <a:lstStyle/>
          <a:p>
            <a:r>
              <a:rPr lang="fr-CH" sz="1400" dirty="0">
                <a:solidFill>
                  <a:srgbClr val="152442"/>
                </a:solidFill>
                <a:latin typeface="Arial" panose="020B0604020202020204" pitchFamily="34" charset="0"/>
                <a:cs typeface="Arial" panose="020B0604020202020204" pitchFamily="34" charset="0"/>
              </a:rPr>
              <a:t>* </a:t>
            </a:r>
            <a:r>
              <a:rPr lang="fr-CH" sz="1400" dirty="0" err="1">
                <a:solidFill>
                  <a:srgbClr val="152442"/>
                </a:solidFill>
                <a:latin typeface="Arial" panose="020B0604020202020204" pitchFamily="34" charset="0"/>
                <a:cs typeface="Arial" panose="020B0604020202020204" pitchFamily="34" charset="0"/>
              </a:rPr>
              <a:t>Relapsed</a:t>
            </a:r>
            <a:r>
              <a:rPr lang="fr-CH" sz="1400" dirty="0">
                <a:solidFill>
                  <a:srgbClr val="152442"/>
                </a:solidFill>
                <a:latin typeface="Arial" panose="020B0604020202020204" pitchFamily="34" charset="0"/>
                <a:cs typeface="Arial" panose="020B0604020202020204" pitchFamily="34" charset="0"/>
              </a:rPr>
              <a:t>/</a:t>
            </a:r>
            <a:r>
              <a:rPr lang="fr-CH" sz="1400" dirty="0" err="1">
                <a:solidFill>
                  <a:srgbClr val="152442"/>
                </a:solidFill>
                <a:latin typeface="Arial" panose="020B0604020202020204" pitchFamily="34" charset="0"/>
                <a:cs typeface="Arial" panose="020B0604020202020204" pitchFamily="34" charset="0"/>
              </a:rPr>
              <a:t>refractory</a:t>
            </a:r>
            <a:r>
              <a:rPr lang="fr-CH" sz="1400" dirty="0">
                <a:solidFill>
                  <a:srgbClr val="152442"/>
                </a:solidFill>
                <a:latin typeface="Arial" panose="020B0604020202020204" pitchFamily="34" charset="0"/>
                <a:cs typeface="Arial" panose="020B0604020202020204" pitchFamily="34" charset="0"/>
              </a:rPr>
              <a:t> = patients </a:t>
            </a:r>
            <a:r>
              <a:rPr lang="fr-CH" sz="1400" dirty="0" err="1">
                <a:solidFill>
                  <a:srgbClr val="152442"/>
                </a:solidFill>
                <a:latin typeface="Arial" panose="020B0604020202020204" pitchFamily="34" charset="0"/>
                <a:cs typeface="Arial" panose="020B0604020202020204" pitchFamily="34" charset="0"/>
              </a:rPr>
              <a:t>who</a:t>
            </a:r>
            <a:r>
              <a:rPr lang="fr-CH" sz="1400" dirty="0">
                <a:solidFill>
                  <a:srgbClr val="152442"/>
                </a:solidFill>
                <a:latin typeface="Arial" panose="020B0604020202020204" pitchFamily="34" charset="0"/>
                <a:cs typeface="Arial" panose="020B0604020202020204" pitchFamily="34" charset="0"/>
              </a:rPr>
              <a:t> </a:t>
            </a:r>
            <a:r>
              <a:rPr lang="fr-CH" sz="1400" dirty="0" err="1">
                <a:solidFill>
                  <a:srgbClr val="152442"/>
                </a:solidFill>
                <a:latin typeface="Arial" panose="020B0604020202020204" pitchFamily="34" charset="0"/>
                <a:cs typeface="Arial" panose="020B0604020202020204" pitchFamily="34" charset="0"/>
              </a:rPr>
              <a:t>cannot</a:t>
            </a:r>
            <a:r>
              <a:rPr lang="fr-CH" sz="1400" dirty="0">
                <a:solidFill>
                  <a:srgbClr val="152442"/>
                </a:solidFill>
                <a:latin typeface="Arial" panose="020B0604020202020204" pitchFamily="34" charset="0"/>
                <a:cs typeface="Arial" panose="020B0604020202020204" pitchFamily="34" charset="0"/>
              </a:rPr>
              <a:t> </a:t>
            </a:r>
            <a:r>
              <a:rPr lang="fr-CH" sz="1400" dirty="0" err="1">
                <a:solidFill>
                  <a:srgbClr val="152442"/>
                </a:solidFill>
                <a:latin typeface="Arial" panose="020B0604020202020204" pitchFamily="34" charset="0"/>
                <a:cs typeface="Arial" panose="020B0604020202020204" pitchFamily="34" charset="0"/>
              </a:rPr>
              <a:t>achieve</a:t>
            </a:r>
            <a:r>
              <a:rPr lang="fr-CH" sz="1400" dirty="0">
                <a:solidFill>
                  <a:srgbClr val="152442"/>
                </a:solidFill>
                <a:latin typeface="Arial" panose="020B0604020202020204" pitchFamily="34" charset="0"/>
                <a:cs typeface="Arial" panose="020B0604020202020204" pitchFamily="34" charset="0"/>
              </a:rPr>
              <a:t> </a:t>
            </a:r>
            <a:r>
              <a:rPr lang="fr-CH" sz="1400" dirty="0" err="1">
                <a:solidFill>
                  <a:srgbClr val="152442"/>
                </a:solidFill>
                <a:latin typeface="Arial" panose="020B0604020202020204" pitchFamily="34" charset="0"/>
                <a:cs typeface="Arial" panose="020B0604020202020204" pitchFamily="34" charset="0"/>
              </a:rPr>
              <a:t>complete</a:t>
            </a:r>
            <a:r>
              <a:rPr lang="fr-CH" sz="1400" dirty="0">
                <a:solidFill>
                  <a:srgbClr val="152442"/>
                </a:solidFill>
                <a:latin typeface="Arial" panose="020B0604020202020204" pitchFamily="34" charset="0"/>
                <a:cs typeface="Arial" panose="020B0604020202020204" pitchFamily="34" charset="0"/>
              </a:rPr>
              <a:t> </a:t>
            </a:r>
            <a:r>
              <a:rPr lang="fr-CH" sz="1400" dirty="0" err="1">
                <a:solidFill>
                  <a:srgbClr val="152442"/>
                </a:solidFill>
                <a:latin typeface="Arial" panose="020B0604020202020204" pitchFamily="34" charset="0"/>
                <a:cs typeface="Arial" panose="020B0604020202020204" pitchFamily="34" charset="0"/>
              </a:rPr>
              <a:t>remission</a:t>
            </a:r>
            <a:endParaRPr lang="en-US" sz="1400" dirty="0">
              <a:solidFill>
                <a:srgbClr val="152442"/>
              </a:solidFill>
              <a:latin typeface="Arial" panose="020B0604020202020204" pitchFamily="34" charset="0"/>
              <a:cs typeface="Arial" panose="020B0604020202020204" pitchFamily="34" charset="0"/>
            </a:endParaRPr>
          </a:p>
        </p:txBody>
      </p:sp>
      <p:pic>
        <p:nvPicPr>
          <p:cNvPr id="7" name="Grafik 41">
            <a:extLst>
              <a:ext uri="{FF2B5EF4-FFF2-40B4-BE49-F238E27FC236}">
                <a16:creationId xmlns:a16="http://schemas.microsoft.com/office/drawing/2014/main" id="{399F23D5-4FBE-4590-9166-944F4DFC958E}"/>
              </a:ext>
            </a:extLst>
          </p:cNvPr>
          <p:cNvPicPr>
            <a:picLocks noChangeAspect="1"/>
          </p:cNvPicPr>
          <p:nvPr/>
        </p:nvPicPr>
        <p:blipFill>
          <a:blip r:embed="rId2">
            <a:extLst>
              <a:ext uri="{28A0092B-C50C-407E-A947-70E740481C1C}">
                <a14:useLocalDpi xmlns:a14="http://schemas.microsoft.com/office/drawing/2010/main" val="0"/>
              </a:ext>
            </a:extLst>
          </a:blip>
          <a:srcRect t="21234" b="23648"/>
          <a:stretch>
            <a:fillRect/>
          </a:stretch>
        </p:blipFill>
        <p:spPr bwMode="auto">
          <a:xfrm>
            <a:off x="7983979" y="1436201"/>
            <a:ext cx="25598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41">
            <a:extLst>
              <a:ext uri="{FF2B5EF4-FFF2-40B4-BE49-F238E27FC236}">
                <a16:creationId xmlns:a16="http://schemas.microsoft.com/office/drawing/2014/main" id="{1BF78BBE-6876-469D-A89D-AFA2A68A93A4}"/>
              </a:ext>
            </a:extLst>
          </p:cNvPr>
          <p:cNvPicPr>
            <a:picLocks noChangeAspect="1"/>
          </p:cNvPicPr>
          <p:nvPr/>
        </p:nvPicPr>
        <p:blipFill>
          <a:blip r:embed="rId2">
            <a:extLst>
              <a:ext uri="{28A0092B-C50C-407E-A947-70E740481C1C}">
                <a14:useLocalDpi xmlns:a14="http://schemas.microsoft.com/office/drawing/2010/main" val="0"/>
              </a:ext>
            </a:extLst>
          </a:blip>
          <a:srcRect t="21234" b="23648"/>
          <a:stretch>
            <a:fillRect/>
          </a:stretch>
        </p:blipFill>
        <p:spPr bwMode="auto">
          <a:xfrm>
            <a:off x="7983979" y="1869664"/>
            <a:ext cx="25598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41">
            <a:extLst>
              <a:ext uri="{FF2B5EF4-FFF2-40B4-BE49-F238E27FC236}">
                <a16:creationId xmlns:a16="http://schemas.microsoft.com/office/drawing/2014/main" id="{4C70A18A-1A05-4C97-B6FA-C829A56F371B}"/>
              </a:ext>
            </a:extLst>
          </p:cNvPr>
          <p:cNvPicPr>
            <a:picLocks noChangeAspect="1"/>
          </p:cNvPicPr>
          <p:nvPr/>
        </p:nvPicPr>
        <p:blipFill>
          <a:blip r:embed="rId2">
            <a:extLst>
              <a:ext uri="{28A0092B-C50C-407E-A947-70E740481C1C}">
                <a14:useLocalDpi xmlns:a14="http://schemas.microsoft.com/office/drawing/2010/main" val="0"/>
              </a:ext>
            </a:extLst>
          </a:blip>
          <a:srcRect t="21234" b="23648"/>
          <a:stretch>
            <a:fillRect/>
          </a:stretch>
        </p:blipFill>
        <p:spPr bwMode="auto">
          <a:xfrm>
            <a:off x="7983978" y="2222164"/>
            <a:ext cx="25598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42">
            <a:extLst>
              <a:ext uri="{FF2B5EF4-FFF2-40B4-BE49-F238E27FC236}">
                <a16:creationId xmlns:a16="http://schemas.microsoft.com/office/drawing/2014/main" id="{540F9DC2-8637-48A2-9A02-9C12FFBC1D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3051" y="2228117"/>
            <a:ext cx="209550" cy="15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New picture">
            <a:extLst>
              <a:ext uri="{FF2B5EF4-FFF2-40B4-BE49-F238E27FC236}">
                <a16:creationId xmlns:a16="http://schemas.microsoft.com/office/drawing/2014/main" id="{6089FB94-00B5-4492-99E4-B9CCD7461B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6068" y="2544366"/>
            <a:ext cx="4149790" cy="245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Tree>
    <p:extLst>
      <p:ext uri="{BB962C8B-B14F-4D97-AF65-F5344CB8AC3E}">
        <p14:creationId xmlns:p14="http://schemas.microsoft.com/office/powerpoint/2010/main" val="3420073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9D516-0AD9-42E0-B8B5-60841146C6A9}"/>
              </a:ext>
            </a:extLst>
          </p:cNvPr>
          <p:cNvSpPr>
            <a:spLocks noGrp="1"/>
          </p:cNvSpPr>
          <p:nvPr>
            <p:ph type="title"/>
          </p:nvPr>
        </p:nvSpPr>
        <p:spPr/>
        <p:txBody>
          <a:bodyPr/>
          <a:lstStyle/>
          <a:p>
            <a:r>
              <a:rPr lang="fr-CH" dirty="0" err="1"/>
              <a:t>Promising</a:t>
            </a:r>
            <a:r>
              <a:rPr lang="fr-CH" dirty="0"/>
              <a:t> </a:t>
            </a:r>
            <a:r>
              <a:rPr lang="fr-CH" dirty="0" err="1"/>
              <a:t>developments</a:t>
            </a:r>
            <a:endParaRPr lang="en-US" dirty="0"/>
          </a:p>
        </p:txBody>
      </p:sp>
      <p:sp>
        <p:nvSpPr>
          <p:cNvPr id="3" name="Content Placeholder 2">
            <a:extLst>
              <a:ext uri="{FF2B5EF4-FFF2-40B4-BE49-F238E27FC236}">
                <a16:creationId xmlns:a16="http://schemas.microsoft.com/office/drawing/2014/main" id="{1D554544-B38A-4053-823F-73023C95320A}"/>
              </a:ext>
            </a:extLst>
          </p:cNvPr>
          <p:cNvSpPr>
            <a:spLocks noGrp="1"/>
          </p:cNvSpPr>
          <p:nvPr>
            <p:ph idx="1"/>
          </p:nvPr>
        </p:nvSpPr>
        <p:spPr>
          <a:xfrm>
            <a:off x="265111" y="920751"/>
            <a:ext cx="8768275" cy="3909346"/>
          </a:xfrm>
        </p:spPr>
        <p:txBody>
          <a:bodyPr>
            <a:normAutofit fontScale="92500" lnSpcReduction="10000"/>
          </a:bodyPr>
          <a:lstStyle/>
          <a:p>
            <a:r>
              <a:rPr lang="en-US" sz="1800" dirty="0"/>
              <a:t>Azacitidine ± Venetoclax in relapse/refractory patients</a:t>
            </a:r>
          </a:p>
          <a:p>
            <a:pPr lvl="1">
              <a:defRPr/>
            </a:pPr>
            <a:r>
              <a:rPr lang="it-IT" sz="1400" dirty="0"/>
              <a:t>Chances of </a:t>
            </a:r>
            <a:r>
              <a:rPr lang="it-IT" sz="1400" dirty="0" err="1"/>
              <a:t>remissions</a:t>
            </a:r>
            <a:endParaRPr lang="it-IT" sz="1400" dirty="0"/>
          </a:p>
          <a:p>
            <a:pPr lvl="1">
              <a:defRPr/>
            </a:pPr>
            <a:r>
              <a:rPr lang="it-IT" sz="1400" dirty="0" err="1"/>
              <a:t>Prolongs</a:t>
            </a:r>
            <a:r>
              <a:rPr lang="it-IT" sz="1400" dirty="0"/>
              <a:t> survival</a:t>
            </a:r>
          </a:p>
          <a:p>
            <a:r>
              <a:rPr lang="en-GB" altLang="en-US" sz="1600" dirty="0"/>
              <a:t>Total oral therapy</a:t>
            </a:r>
          </a:p>
          <a:p>
            <a:pPr lvl="1"/>
            <a:r>
              <a:rPr lang="en-GB" altLang="en-US" sz="1200" dirty="0"/>
              <a:t>With CC-486 approval and Decitabine/</a:t>
            </a:r>
            <a:r>
              <a:rPr lang="en-GB" altLang="en-US" sz="1200" dirty="0" err="1"/>
              <a:t>cetazuridine</a:t>
            </a:r>
            <a:r>
              <a:rPr lang="en-GB" altLang="en-US" sz="1200" dirty="0"/>
              <a:t> approval patients candidate to hypomethylating agents based combinations may receive only-oral combinations with equivalent activity of subcutaneous or IV formulations</a:t>
            </a:r>
          </a:p>
          <a:p>
            <a:r>
              <a:rPr lang="en-GB" altLang="en-US" sz="1600" dirty="0"/>
              <a:t>Target antigens and novel antibodies (e.g. </a:t>
            </a:r>
            <a:r>
              <a:rPr lang="en-GB" altLang="en-US" sz="1600" dirty="0" err="1"/>
              <a:t>BiTE</a:t>
            </a:r>
            <a:r>
              <a:rPr lang="en-GB" altLang="en-US" sz="1600" dirty="0"/>
              <a:t> </a:t>
            </a:r>
            <a:r>
              <a:rPr lang="en-GB" altLang="en-US" sz="1600" dirty="0" err="1"/>
              <a:t>targettig</a:t>
            </a:r>
            <a:r>
              <a:rPr lang="en-GB" altLang="en-US" sz="1600" dirty="0"/>
              <a:t> CD33, CD123, FLT3)</a:t>
            </a:r>
          </a:p>
          <a:p>
            <a:r>
              <a:rPr lang="en-GB" altLang="en-US" sz="1600" dirty="0" err="1"/>
              <a:t>Gliteritinib</a:t>
            </a:r>
            <a:r>
              <a:rPr lang="en-GB" altLang="en-US" sz="1600" dirty="0"/>
              <a:t> + AZA in  newly diagnosed FLT3 mutant AML unfit for IC</a:t>
            </a:r>
          </a:p>
          <a:p>
            <a:r>
              <a:rPr lang="en-US" altLang="en-US" sz="1800" dirty="0" err="1"/>
              <a:t>Enasidenib</a:t>
            </a:r>
            <a:r>
              <a:rPr lang="en-US" altLang="en-US" sz="1800" dirty="0"/>
              <a:t> Plus AZA vs AZA in Mutant IDH2 Newly Diagnosed AML</a:t>
            </a:r>
            <a:endParaRPr lang="en-GB" altLang="en-US" sz="1600" dirty="0"/>
          </a:p>
          <a:p>
            <a:pPr lvl="1"/>
            <a:r>
              <a:rPr lang="en-US" altLang="en-US" sz="1400" dirty="0"/>
              <a:t>Advantage on event-free survival</a:t>
            </a:r>
          </a:p>
          <a:p>
            <a:r>
              <a:rPr lang="en-GB" altLang="en-US" sz="1600" dirty="0"/>
              <a:t>CPX-351 in combination with venetoclax, </a:t>
            </a:r>
            <a:r>
              <a:rPr lang="en-GB" altLang="en-US" sz="1600" dirty="0" err="1"/>
              <a:t>midostaurin</a:t>
            </a:r>
            <a:r>
              <a:rPr lang="en-GB" altLang="en-US" sz="1600" dirty="0"/>
              <a:t> or </a:t>
            </a:r>
            <a:r>
              <a:rPr lang="en-GB" altLang="en-US" sz="1600" dirty="0" err="1"/>
              <a:t>enasidenib</a:t>
            </a:r>
            <a:r>
              <a:rPr lang="en-GB" altLang="en-US" sz="1600" dirty="0"/>
              <a:t> for first line treatment in fit patients</a:t>
            </a:r>
          </a:p>
          <a:p>
            <a:r>
              <a:rPr lang="en-GB" altLang="en-US" sz="1600" dirty="0"/>
              <a:t>Cellular therapies, especially NK-cell based</a:t>
            </a:r>
          </a:p>
          <a:p>
            <a:endParaRPr lang="en-GB" altLang="en-US" sz="1600" dirty="0"/>
          </a:p>
          <a:p>
            <a:pPr marL="0" indent="0">
              <a:buNone/>
            </a:pPr>
            <a:r>
              <a:rPr lang="en-GB" altLang="en-US" sz="1600" dirty="0">
                <a:solidFill>
                  <a:srgbClr val="D72240"/>
                </a:solidFill>
                <a:sym typeface="Wingdings" panose="05000000000000000000" pitchFamily="2" charset="2"/>
              </a:rPr>
              <a:t> Combination therapies seem to be promising </a:t>
            </a:r>
            <a:r>
              <a:rPr lang="en-US" altLang="en-US" sz="1600" dirty="0">
                <a:solidFill>
                  <a:srgbClr val="D72240"/>
                </a:solidFill>
                <a:sym typeface="Wingdings" panose="05000000000000000000" pitchFamily="2" charset="2"/>
              </a:rPr>
              <a:t>AML is genetically highly heterogeneous and sensitivity to single agents is genotype dependent</a:t>
            </a:r>
          </a:p>
          <a:p>
            <a:pPr marL="0" indent="0">
              <a:buNone/>
            </a:pPr>
            <a:endParaRPr lang="en-US" altLang="en-US" sz="1600" dirty="0">
              <a:sym typeface="Wingdings" panose="05000000000000000000" pitchFamily="2" charset="2"/>
            </a:endParaRPr>
          </a:p>
          <a:p>
            <a:pPr marL="0" indent="0">
              <a:buNone/>
            </a:pPr>
            <a:endParaRPr lang="en-US" altLang="en-US" sz="1800" dirty="0"/>
          </a:p>
          <a:p>
            <a:pPr lvl="1"/>
            <a:endParaRPr lang="en-US" altLang="en-US" sz="1400" dirty="0"/>
          </a:p>
          <a:p>
            <a:pPr lvl="1"/>
            <a:endParaRPr lang="en-US" dirty="0"/>
          </a:p>
        </p:txBody>
      </p:sp>
    </p:spTree>
    <p:extLst>
      <p:ext uri="{BB962C8B-B14F-4D97-AF65-F5344CB8AC3E}">
        <p14:creationId xmlns:p14="http://schemas.microsoft.com/office/powerpoint/2010/main" val="1534075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02F9C-359F-4156-9A60-2E7F1E2FE724}"/>
              </a:ext>
            </a:extLst>
          </p:cNvPr>
          <p:cNvSpPr>
            <a:spLocks noGrp="1"/>
          </p:cNvSpPr>
          <p:nvPr>
            <p:ph type="title"/>
          </p:nvPr>
        </p:nvSpPr>
        <p:spPr/>
        <p:txBody>
          <a:bodyPr/>
          <a:lstStyle/>
          <a:p>
            <a:r>
              <a:rPr lang="fr-CH" dirty="0"/>
              <a:t>TP53 mutations – </a:t>
            </a:r>
            <a:r>
              <a:rPr lang="fr-CH" dirty="0" err="1"/>
              <a:t>why</a:t>
            </a:r>
            <a:r>
              <a:rPr lang="fr-CH" dirty="0"/>
              <a:t> are </a:t>
            </a:r>
            <a:r>
              <a:rPr lang="fr-CH" dirty="0" err="1"/>
              <a:t>they</a:t>
            </a:r>
            <a:r>
              <a:rPr lang="fr-CH" dirty="0"/>
              <a:t> </a:t>
            </a:r>
            <a:r>
              <a:rPr lang="fr-CH" dirty="0" err="1"/>
              <a:t>bad</a:t>
            </a:r>
            <a:r>
              <a:rPr lang="fr-CH" dirty="0"/>
              <a:t> ? </a:t>
            </a:r>
            <a:endParaRPr lang="en-US" dirty="0"/>
          </a:p>
        </p:txBody>
      </p:sp>
      <p:sp>
        <p:nvSpPr>
          <p:cNvPr id="3" name="Content Placeholder 2">
            <a:extLst>
              <a:ext uri="{FF2B5EF4-FFF2-40B4-BE49-F238E27FC236}">
                <a16:creationId xmlns:a16="http://schemas.microsoft.com/office/drawing/2014/main" id="{0C216894-7917-4A2F-8EAC-57815E6C4CE6}"/>
              </a:ext>
            </a:extLst>
          </p:cNvPr>
          <p:cNvSpPr>
            <a:spLocks noGrp="1"/>
          </p:cNvSpPr>
          <p:nvPr>
            <p:ph idx="1"/>
          </p:nvPr>
        </p:nvSpPr>
        <p:spPr/>
        <p:txBody>
          <a:bodyPr>
            <a:normAutofit/>
          </a:bodyPr>
          <a:lstStyle/>
          <a:p>
            <a:r>
              <a:rPr lang="fr-FR" altLang="fr-FR" sz="2000" i="1" dirty="0"/>
              <a:t>TP53</a:t>
            </a:r>
            <a:r>
              <a:rPr lang="fr-FR" altLang="fr-FR" sz="2000" dirty="0"/>
              <a:t> mutations are </a:t>
            </a:r>
            <a:r>
              <a:rPr lang="fr-FR" altLang="fr-FR" sz="2000" dirty="0" err="1"/>
              <a:t>seen</a:t>
            </a:r>
            <a:r>
              <a:rPr lang="fr-FR" altLang="fr-FR" sz="2000" dirty="0"/>
              <a:t> in 5-10% of </a:t>
            </a:r>
            <a:r>
              <a:rPr lang="fr-FR" altLang="fr-FR" sz="2000" i="1" dirty="0"/>
              <a:t>de novo </a:t>
            </a:r>
            <a:r>
              <a:rPr lang="fr-FR" altLang="fr-FR" sz="2000" dirty="0"/>
              <a:t>MDS/AML and </a:t>
            </a:r>
            <a:r>
              <a:rPr lang="fr-FR" altLang="fr-FR" sz="2000" dirty="0" err="1"/>
              <a:t>increase</a:t>
            </a:r>
            <a:r>
              <a:rPr lang="fr-FR" altLang="fr-FR" sz="2000" dirty="0"/>
              <a:t> to 25-40% in </a:t>
            </a:r>
            <a:r>
              <a:rPr lang="fr-FR" altLang="fr-FR" sz="2000" i="1" dirty="0" err="1"/>
              <a:t>therapy</a:t>
            </a:r>
            <a:r>
              <a:rPr lang="fr-FR" altLang="fr-FR" sz="2000" i="1" dirty="0"/>
              <a:t> </a:t>
            </a:r>
            <a:r>
              <a:rPr lang="fr-FR" altLang="fr-FR" sz="2000" i="1" dirty="0" err="1"/>
              <a:t>related</a:t>
            </a:r>
            <a:r>
              <a:rPr lang="fr-FR" altLang="fr-FR" sz="2000" i="1" dirty="0"/>
              <a:t> </a:t>
            </a:r>
            <a:r>
              <a:rPr lang="fr-FR" altLang="fr-FR" sz="2000" dirty="0"/>
              <a:t>AML</a:t>
            </a:r>
          </a:p>
          <a:p>
            <a:endParaRPr lang="fr-FR" altLang="fr-FR" sz="2000" dirty="0"/>
          </a:p>
          <a:p>
            <a:r>
              <a:rPr lang="fr-FR" altLang="fr-FR" sz="2000" i="1" dirty="0"/>
              <a:t>TP53</a:t>
            </a:r>
            <a:r>
              <a:rPr lang="fr-FR" altLang="fr-FR" sz="2000" dirty="0"/>
              <a:t> mutations are </a:t>
            </a:r>
            <a:r>
              <a:rPr lang="fr-FR" altLang="fr-FR" sz="2000" dirty="0" err="1"/>
              <a:t>seen</a:t>
            </a:r>
            <a:r>
              <a:rPr lang="fr-FR" altLang="fr-FR" sz="2000" dirty="0"/>
              <a:t> in 50% of </a:t>
            </a:r>
            <a:r>
              <a:rPr lang="fr-FR" altLang="fr-FR" sz="2000" dirty="0" err="1"/>
              <a:t>those</a:t>
            </a:r>
            <a:r>
              <a:rPr lang="fr-FR" altLang="fr-FR" sz="2000" dirty="0"/>
              <a:t> </a:t>
            </a:r>
            <a:r>
              <a:rPr lang="fr-FR" altLang="fr-FR" sz="2000" dirty="0" err="1"/>
              <a:t>with</a:t>
            </a:r>
            <a:r>
              <a:rPr lang="fr-FR" altLang="fr-FR" sz="2000" dirty="0"/>
              <a:t> </a:t>
            </a:r>
            <a:r>
              <a:rPr lang="fr-FR" altLang="fr-FR" sz="2000" dirty="0" err="1"/>
              <a:t>complex</a:t>
            </a:r>
            <a:r>
              <a:rPr lang="fr-FR" altLang="fr-FR" sz="2000" dirty="0"/>
              <a:t> </a:t>
            </a:r>
            <a:r>
              <a:rPr lang="fr-FR" altLang="fr-FR" sz="2000" dirty="0" err="1"/>
              <a:t>karyotype</a:t>
            </a:r>
            <a:r>
              <a:rPr lang="fr-FR" altLang="fr-FR" sz="2000" dirty="0"/>
              <a:t> </a:t>
            </a:r>
          </a:p>
          <a:p>
            <a:endParaRPr lang="fr-FR" altLang="fr-FR" sz="2000" dirty="0"/>
          </a:p>
          <a:p>
            <a:r>
              <a:rPr lang="fr-FR" altLang="fr-FR" sz="2000" dirty="0"/>
              <a:t>Poor and/or </a:t>
            </a:r>
            <a:r>
              <a:rPr lang="fr-FR" altLang="fr-FR" sz="2000" dirty="0" err="1"/>
              <a:t>very</a:t>
            </a:r>
            <a:r>
              <a:rPr lang="fr-FR" altLang="fr-FR" sz="2000" dirty="0"/>
              <a:t> </a:t>
            </a:r>
            <a:r>
              <a:rPr lang="fr-FR" altLang="fr-FR" sz="2000" b="1" dirty="0"/>
              <a:t>short </a:t>
            </a:r>
            <a:r>
              <a:rPr lang="fr-FR" altLang="fr-FR" sz="2000" b="1" dirty="0" err="1"/>
              <a:t>response</a:t>
            </a:r>
            <a:r>
              <a:rPr lang="fr-FR" altLang="fr-FR" sz="2000" b="1" dirty="0"/>
              <a:t> to </a:t>
            </a:r>
            <a:r>
              <a:rPr lang="fr-FR" altLang="fr-FR" sz="2000" b="1" dirty="0" err="1"/>
              <a:t>treatment</a:t>
            </a:r>
            <a:r>
              <a:rPr lang="fr-FR" altLang="fr-FR" sz="2000" dirty="0"/>
              <a:t>, </a:t>
            </a:r>
            <a:r>
              <a:rPr lang="fr-FR" altLang="fr-FR" sz="2000" dirty="0" err="1"/>
              <a:t>including</a:t>
            </a:r>
            <a:r>
              <a:rPr lang="fr-FR" altLang="fr-FR" sz="2000" dirty="0"/>
              <a:t> intensive </a:t>
            </a:r>
            <a:r>
              <a:rPr lang="fr-FR" altLang="fr-FR" sz="2000" dirty="0" err="1"/>
              <a:t>chemotherapy</a:t>
            </a:r>
            <a:r>
              <a:rPr lang="fr-FR" altLang="fr-FR" sz="2000" dirty="0"/>
              <a:t>, </a:t>
            </a:r>
            <a:r>
              <a:rPr lang="fr-FR" altLang="fr-FR" sz="2000" dirty="0" err="1"/>
              <a:t>hypomethylating</a:t>
            </a:r>
            <a:r>
              <a:rPr lang="fr-FR" altLang="fr-FR" sz="2000" dirty="0"/>
              <a:t> agents, and </a:t>
            </a:r>
            <a:r>
              <a:rPr lang="fr-FR" altLang="fr-FR" sz="2000" b="1" dirty="0"/>
              <a:t>high </a:t>
            </a:r>
            <a:r>
              <a:rPr lang="fr-FR" altLang="fr-FR" sz="2000" b="1" dirty="0" err="1"/>
              <a:t>risk</a:t>
            </a:r>
            <a:r>
              <a:rPr lang="fr-FR" altLang="fr-FR" sz="2000" b="1" dirty="0"/>
              <a:t> of relapse post </a:t>
            </a:r>
            <a:r>
              <a:rPr lang="fr-FR" altLang="fr-FR" sz="2000" b="1" dirty="0" err="1"/>
              <a:t>allogeneic</a:t>
            </a:r>
            <a:r>
              <a:rPr lang="fr-FR" altLang="fr-FR" sz="2000" b="1" dirty="0"/>
              <a:t> SCT</a:t>
            </a:r>
          </a:p>
          <a:p>
            <a:endParaRPr lang="en-US" dirty="0"/>
          </a:p>
        </p:txBody>
      </p:sp>
    </p:spTree>
    <p:extLst>
      <p:ext uri="{BB962C8B-B14F-4D97-AF65-F5344CB8AC3E}">
        <p14:creationId xmlns:p14="http://schemas.microsoft.com/office/powerpoint/2010/main" val="360528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A2AF9-E730-4332-A644-EE269EE8ED26}"/>
              </a:ext>
            </a:extLst>
          </p:cNvPr>
          <p:cNvSpPr>
            <a:spLocks noGrp="1"/>
          </p:cNvSpPr>
          <p:nvPr>
            <p:ph type="title"/>
          </p:nvPr>
        </p:nvSpPr>
        <p:spPr/>
        <p:txBody>
          <a:bodyPr/>
          <a:lstStyle/>
          <a:p>
            <a:r>
              <a:rPr lang="fr-CH" dirty="0"/>
              <a:t>TP53 mutations - </a:t>
            </a:r>
            <a:r>
              <a:rPr lang="fr-CH" dirty="0" err="1"/>
              <a:t>treatments</a:t>
            </a:r>
            <a:endParaRPr lang="en-US" dirty="0"/>
          </a:p>
        </p:txBody>
      </p:sp>
      <p:sp>
        <p:nvSpPr>
          <p:cNvPr id="3" name="Content Placeholder 2">
            <a:extLst>
              <a:ext uri="{FF2B5EF4-FFF2-40B4-BE49-F238E27FC236}">
                <a16:creationId xmlns:a16="http://schemas.microsoft.com/office/drawing/2014/main" id="{7B9F8246-F927-4DF6-99BE-721196245498}"/>
              </a:ext>
            </a:extLst>
          </p:cNvPr>
          <p:cNvSpPr>
            <a:spLocks noGrp="1"/>
          </p:cNvSpPr>
          <p:nvPr>
            <p:ph idx="1"/>
          </p:nvPr>
        </p:nvSpPr>
        <p:spPr>
          <a:xfrm>
            <a:off x="361156" y="637592"/>
            <a:ext cx="8421688" cy="3536949"/>
          </a:xfrm>
        </p:spPr>
        <p:txBody>
          <a:bodyPr>
            <a:normAutofit/>
          </a:bodyPr>
          <a:lstStyle/>
          <a:p>
            <a:r>
              <a:rPr lang="it-IT" sz="2000" dirty="0" err="1">
                <a:latin typeface="Arial" panose="020B0604020202020204" pitchFamily="34" charset="0"/>
                <a:cs typeface="Arial" panose="020B0604020202020204" pitchFamily="34" charset="0"/>
              </a:rPr>
              <a:t>Immunotherapies</a:t>
            </a:r>
            <a:r>
              <a:rPr lang="it-IT" sz="2000" dirty="0">
                <a:latin typeface="Arial" panose="020B0604020202020204" pitchFamily="34" charset="0"/>
                <a:cs typeface="Arial" panose="020B0604020202020204" pitchFamily="34" charset="0"/>
              </a:rPr>
              <a:t> and </a:t>
            </a:r>
            <a:r>
              <a:rPr lang="it-IT" sz="2000" dirty="0" err="1">
                <a:latin typeface="Arial" panose="020B0604020202020204" pitchFamily="34" charset="0"/>
                <a:cs typeface="Arial" panose="020B0604020202020204" pitchFamily="34" charset="0"/>
              </a:rPr>
              <a:t>cellular</a:t>
            </a:r>
            <a:r>
              <a:rPr lang="it-IT" sz="2000" dirty="0">
                <a:latin typeface="Arial" panose="020B0604020202020204" pitchFamily="34" charset="0"/>
                <a:cs typeface="Arial" panose="020B0604020202020204" pitchFamily="34" charset="0"/>
              </a:rPr>
              <a:t> therapies</a:t>
            </a:r>
          </a:p>
          <a:p>
            <a:pPr lvl="1"/>
            <a:r>
              <a:rPr lang="it-IT" sz="1600" dirty="0" err="1">
                <a:latin typeface="Arial" panose="020B0604020202020204" pitchFamily="34" charset="0"/>
                <a:cs typeface="Arial" panose="020B0604020202020204" pitchFamily="34" charset="0"/>
              </a:rPr>
              <a:t>Response</a:t>
            </a:r>
            <a:r>
              <a:rPr lang="it-IT" sz="1600" dirty="0">
                <a:latin typeface="Arial" panose="020B0604020202020204" pitchFamily="34" charset="0"/>
                <a:cs typeface="Arial" panose="020B0604020202020204" pitchFamily="34" charset="0"/>
              </a:rPr>
              <a:t> to </a:t>
            </a:r>
            <a:r>
              <a:rPr lang="it-IT" sz="1600" dirty="0" err="1">
                <a:latin typeface="Arial" panose="020B0604020202020204" pitchFamily="34" charset="0"/>
                <a:cs typeface="Arial" panose="020B0604020202020204" pitchFamily="34" charset="0"/>
              </a:rPr>
              <a:t>immunotherapies</a:t>
            </a:r>
            <a:r>
              <a:rPr lang="it-IT" sz="1600" dirty="0">
                <a:latin typeface="Arial" panose="020B0604020202020204" pitchFamily="34" charset="0"/>
                <a:cs typeface="Arial" panose="020B0604020202020204" pitchFamily="34" charset="0"/>
              </a:rPr>
              <a:t> and </a:t>
            </a:r>
            <a:r>
              <a:rPr lang="it-IT" sz="1600" dirty="0" err="1">
                <a:latin typeface="Arial" panose="020B0604020202020204" pitchFamily="34" charset="0"/>
                <a:cs typeface="Arial" panose="020B0604020202020204" pitchFamily="34" charset="0"/>
              </a:rPr>
              <a:t>cellular</a:t>
            </a:r>
            <a:r>
              <a:rPr lang="it-IT" sz="1600" dirty="0">
                <a:latin typeface="Arial" panose="020B0604020202020204" pitchFamily="34" charset="0"/>
                <a:cs typeface="Arial" panose="020B0604020202020204" pitchFamily="34" charset="0"/>
              </a:rPr>
              <a:t> therapies are </a:t>
            </a:r>
            <a:r>
              <a:rPr lang="it-IT" sz="1600" dirty="0" err="1">
                <a:latin typeface="Arial" panose="020B0604020202020204" pitchFamily="34" charset="0"/>
                <a:cs typeface="Arial" panose="020B0604020202020204" pitchFamily="34" charset="0"/>
              </a:rPr>
              <a:t>not</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directly</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influenced</a:t>
            </a:r>
            <a:r>
              <a:rPr lang="it-IT" sz="1600" dirty="0">
                <a:latin typeface="Arial" panose="020B0604020202020204" pitchFamily="34" charset="0"/>
                <a:cs typeface="Arial" panose="020B0604020202020204" pitchFamily="34" charset="0"/>
              </a:rPr>
              <a:t> by </a:t>
            </a:r>
            <a:r>
              <a:rPr lang="it-IT" sz="1600" dirty="0" err="1">
                <a:latin typeface="Arial" panose="020B0604020202020204" pitchFamily="34" charset="0"/>
                <a:cs typeface="Arial" panose="020B0604020202020204" pitchFamily="34" charset="0"/>
              </a:rPr>
              <a:t>genomic</a:t>
            </a:r>
            <a:r>
              <a:rPr lang="it-IT" sz="1600" dirty="0">
                <a:latin typeface="Arial" panose="020B0604020202020204" pitchFamily="34" charset="0"/>
                <a:cs typeface="Arial" panose="020B0604020202020204" pitchFamily="34" charset="0"/>
              </a:rPr>
              <a:t>; e.g.:</a:t>
            </a:r>
          </a:p>
          <a:p>
            <a:pPr lvl="1"/>
            <a:endParaRPr lang="it-IT" sz="1600" dirty="0">
              <a:latin typeface="Arial" panose="020B0604020202020204" pitchFamily="34" charset="0"/>
              <a:cs typeface="Arial" panose="020B0604020202020204" pitchFamily="34" charset="0"/>
            </a:endParaRPr>
          </a:p>
          <a:p>
            <a:pPr lvl="1"/>
            <a:r>
              <a:rPr lang="it-IT" sz="2000" b="1" dirty="0" err="1">
                <a:latin typeface="Arial" panose="020B0604020202020204" pitchFamily="34" charset="0"/>
                <a:cs typeface="Arial" panose="020B0604020202020204" pitchFamily="34" charset="0"/>
              </a:rPr>
              <a:t>Sirp</a:t>
            </a:r>
            <a:r>
              <a:rPr lang="it-IT" sz="2000" b="1" dirty="0">
                <a:latin typeface="Arial" panose="020B0604020202020204" pitchFamily="34" charset="0"/>
                <a:cs typeface="Arial" panose="020B0604020202020204" pitchFamily="34" charset="0"/>
              </a:rPr>
              <a:t>-alpha </a:t>
            </a:r>
            <a:r>
              <a:rPr lang="it-IT" sz="2000" b="1" dirty="0" err="1">
                <a:latin typeface="Arial" panose="020B0604020202020204" pitchFamily="34" charset="0"/>
                <a:cs typeface="Arial" panose="020B0604020202020204" pitchFamily="34" charset="0"/>
              </a:rPr>
              <a:t>antagonists</a:t>
            </a:r>
            <a:r>
              <a:rPr lang="it-IT" sz="2000" b="1" dirty="0">
                <a:latin typeface="Arial" panose="020B0604020202020204" pitchFamily="34" charset="0"/>
                <a:cs typeface="Arial" panose="020B0604020202020204" pitchFamily="34" charset="0"/>
              </a:rPr>
              <a:t> or anti-cd47 </a:t>
            </a:r>
            <a:r>
              <a:rPr lang="it-IT" sz="2000" b="1" dirty="0" err="1">
                <a:latin typeface="Arial" panose="020B0604020202020204" pitchFamily="34" charset="0"/>
                <a:cs typeface="Arial" panose="020B0604020202020204" pitchFamily="34" charset="0"/>
              </a:rPr>
              <a:t>drugs</a:t>
            </a:r>
            <a:endParaRPr lang="it-IT" sz="2000" b="1" dirty="0">
              <a:latin typeface="Arial" panose="020B0604020202020204" pitchFamily="34" charset="0"/>
              <a:cs typeface="Arial" panose="020B0604020202020204" pitchFamily="34" charset="0"/>
            </a:endParaRPr>
          </a:p>
          <a:p>
            <a:pPr lvl="2"/>
            <a:r>
              <a:rPr lang="it-IT" sz="1200" dirty="0" err="1">
                <a:latin typeface="Arial" panose="020B0604020202020204" pitchFamily="34" charset="0"/>
                <a:cs typeface="Arial" panose="020B0604020202020204" pitchFamily="34" charset="0"/>
              </a:rPr>
              <a:t>Activate</a:t>
            </a:r>
            <a:r>
              <a:rPr lang="it-IT" sz="1200" dirty="0">
                <a:latin typeface="Arial" panose="020B0604020202020204" pitchFamily="34" charset="0"/>
                <a:cs typeface="Arial" panose="020B0604020202020204" pitchFamily="34" charset="0"/>
              </a:rPr>
              <a:t> </a:t>
            </a:r>
            <a:r>
              <a:rPr lang="it-IT" sz="1200" dirty="0" err="1">
                <a:latin typeface="Arial" panose="020B0604020202020204" pitchFamily="34" charset="0"/>
                <a:cs typeface="Arial" panose="020B0604020202020204" pitchFamily="34" charset="0"/>
              </a:rPr>
              <a:t>macrophages</a:t>
            </a:r>
            <a:r>
              <a:rPr lang="it-IT" sz="1200" dirty="0">
                <a:latin typeface="Arial" panose="020B0604020202020204" pitchFamily="34" charset="0"/>
                <a:cs typeface="Arial" panose="020B0604020202020204" pitchFamily="34" charset="0"/>
              </a:rPr>
              <a:t> to </a:t>
            </a:r>
            <a:r>
              <a:rPr lang="it-IT" sz="1200" dirty="0" err="1">
                <a:latin typeface="Arial" panose="020B0604020202020204" pitchFamily="34" charset="0"/>
                <a:cs typeface="Arial" panose="020B0604020202020204" pitchFamily="34" charset="0"/>
              </a:rPr>
              <a:t>phagocyte</a:t>
            </a:r>
            <a:r>
              <a:rPr lang="it-IT" sz="1200" dirty="0">
                <a:latin typeface="Arial" panose="020B0604020202020204" pitchFamily="34" charset="0"/>
                <a:cs typeface="Arial" panose="020B0604020202020204" pitchFamily="34" charset="0"/>
              </a:rPr>
              <a:t> </a:t>
            </a:r>
            <a:r>
              <a:rPr lang="it-IT" sz="1200" dirty="0" err="1">
                <a:latin typeface="Arial" panose="020B0604020202020204" pitchFamily="34" charset="0"/>
                <a:cs typeface="Arial" panose="020B0604020202020204" pitchFamily="34" charset="0"/>
              </a:rPr>
              <a:t>leukemia</a:t>
            </a:r>
            <a:r>
              <a:rPr lang="it-IT" sz="1200" dirty="0">
                <a:latin typeface="Arial" panose="020B0604020202020204" pitchFamily="34" charset="0"/>
                <a:cs typeface="Arial" panose="020B0604020202020204" pitchFamily="34" charset="0"/>
              </a:rPr>
              <a:t> </a:t>
            </a:r>
            <a:r>
              <a:rPr lang="it-IT" sz="1200" dirty="0" err="1">
                <a:latin typeface="Arial" panose="020B0604020202020204" pitchFamily="34" charset="0"/>
                <a:cs typeface="Arial" panose="020B0604020202020204" pitchFamily="34" charset="0"/>
              </a:rPr>
              <a:t>cells</a:t>
            </a:r>
            <a:endParaRPr lang="it-IT" sz="12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pPr lvl="1">
              <a:lnSpc>
                <a:spcPct val="80000"/>
              </a:lnSpc>
            </a:pPr>
            <a:r>
              <a:rPr lang="en-US" sz="2000" b="1" dirty="0">
                <a:latin typeface="Arial" panose="020B0604020202020204" pitchFamily="34" charset="0"/>
                <a:cs typeface="Arial" panose="020B0604020202020204" pitchFamily="34" charset="0"/>
              </a:rPr>
              <a:t>NK cells memory-like</a:t>
            </a:r>
          </a:p>
          <a:p>
            <a:pPr lvl="2"/>
            <a:r>
              <a:rPr lang="en-US" sz="1000" dirty="0">
                <a:latin typeface="Arial" panose="020B0604020202020204" pitchFamily="34" charset="0"/>
                <a:cs typeface="Arial" panose="020B0604020202020204" pitchFamily="34" charset="0"/>
              </a:rPr>
              <a:t>Early trials in pediatric population demonstrate a response rate of about 60% irrespective of genomic</a:t>
            </a:r>
          </a:p>
          <a:p>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There’s no drug in advanced development at the moment</a:t>
            </a:r>
          </a:p>
        </p:txBody>
      </p:sp>
    </p:spTree>
    <p:extLst>
      <p:ext uri="{BB962C8B-B14F-4D97-AF65-F5344CB8AC3E}">
        <p14:creationId xmlns:p14="http://schemas.microsoft.com/office/powerpoint/2010/main" val="2991874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E81FA-5E64-4018-9FFD-E07C8EEC1E27}"/>
              </a:ext>
            </a:extLst>
          </p:cNvPr>
          <p:cNvSpPr>
            <a:spLocks noGrp="1"/>
          </p:cNvSpPr>
          <p:nvPr>
            <p:ph type="title"/>
          </p:nvPr>
        </p:nvSpPr>
        <p:spPr>
          <a:xfrm>
            <a:off x="265112" y="126208"/>
            <a:ext cx="6923088" cy="400842"/>
          </a:xfrm>
        </p:spPr>
        <p:txBody>
          <a:bodyPr anchor="ctr">
            <a:normAutofit/>
          </a:bodyPr>
          <a:lstStyle/>
          <a:p>
            <a:pPr>
              <a:lnSpc>
                <a:spcPct val="90000"/>
              </a:lnSpc>
            </a:pPr>
            <a:r>
              <a:rPr lang="en-GB" altLang="en-US" sz="2200"/>
              <a:t>Guidelines for fit patients</a:t>
            </a:r>
            <a:endParaRPr lang="en-US" sz="2200"/>
          </a:p>
        </p:txBody>
      </p:sp>
      <p:pic>
        <p:nvPicPr>
          <p:cNvPr id="4" name="Picture 8">
            <a:extLst>
              <a:ext uri="{FF2B5EF4-FFF2-40B4-BE49-F238E27FC236}">
                <a16:creationId xmlns:a16="http://schemas.microsoft.com/office/drawing/2014/main" id="{1362A339-CCD4-4198-BD8A-46BACF049D5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5112" y="952253"/>
            <a:ext cx="8421688" cy="34739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1789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4D4A-A819-4A55-864D-CAD609505136}"/>
              </a:ext>
            </a:extLst>
          </p:cNvPr>
          <p:cNvSpPr>
            <a:spLocks noGrp="1"/>
          </p:cNvSpPr>
          <p:nvPr>
            <p:ph type="title"/>
          </p:nvPr>
        </p:nvSpPr>
        <p:spPr>
          <a:xfrm>
            <a:off x="265112" y="126208"/>
            <a:ext cx="6923088" cy="400842"/>
          </a:xfrm>
        </p:spPr>
        <p:txBody>
          <a:bodyPr anchor="ctr">
            <a:normAutofit/>
          </a:bodyPr>
          <a:lstStyle/>
          <a:p>
            <a:pPr>
              <a:lnSpc>
                <a:spcPct val="90000"/>
              </a:lnSpc>
            </a:pPr>
            <a:r>
              <a:rPr lang="en-GB" altLang="en-US" sz="2200"/>
              <a:t>Guidelines for elderly patients not candidates for IC</a:t>
            </a:r>
            <a:endParaRPr lang="en-US" sz="2200"/>
          </a:p>
        </p:txBody>
      </p:sp>
      <p:pic>
        <p:nvPicPr>
          <p:cNvPr id="4" name="Picture 12">
            <a:extLst>
              <a:ext uri="{FF2B5EF4-FFF2-40B4-BE49-F238E27FC236}">
                <a16:creationId xmlns:a16="http://schemas.microsoft.com/office/drawing/2014/main" id="{23E1D266-09D6-4B46-8FE7-509422A1238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23398" y="920751"/>
            <a:ext cx="6705115" cy="35369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7757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5F7F3-CD4D-4653-A3B0-D16CF2099B02}"/>
              </a:ext>
            </a:extLst>
          </p:cNvPr>
          <p:cNvSpPr>
            <a:spLocks noGrp="1"/>
          </p:cNvSpPr>
          <p:nvPr>
            <p:ph type="title"/>
          </p:nvPr>
        </p:nvSpPr>
        <p:spPr/>
        <p:txBody>
          <a:bodyPr/>
          <a:lstStyle/>
          <a:p>
            <a:r>
              <a:rPr lang="fr-CH" dirty="0" err="1"/>
              <a:t>Summary</a:t>
            </a:r>
            <a:r>
              <a:rPr lang="fr-CH" dirty="0"/>
              <a:t> and Conclusion</a:t>
            </a:r>
            <a:endParaRPr lang="en-US" dirty="0"/>
          </a:p>
        </p:txBody>
      </p:sp>
      <p:sp>
        <p:nvSpPr>
          <p:cNvPr id="3" name="Content Placeholder 2">
            <a:extLst>
              <a:ext uri="{FF2B5EF4-FFF2-40B4-BE49-F238E27FC236}">
                <a16:creationId xmlns:a16="http://schemas.microsoft.com/office/drawing/2014/main" id="{F91149A3-49E5-44A6-95CB-D7707C684D72}"/>
              </a:ext>
            </a:extLst>
          </p:cNvPr>
          <p:cNvSpPr>
            <a:spLocks noGrp="1"/>
          </p:cNvSpPr>
          <p:nvPr>
            <p:ph idx="1"/>
          </p:nvPr>
        </p:nvSpPr>
        <p:spPr>
          <a:xfrm>
            <a:off x="265112" y="920751"/>
            <a:ext cx="8421688" cy="3536949"/>
          </a:xfrm>
        </p:spPr>
        <p:txBody>
          <a:bodyPr>
            <a:normAutofit/>
          </a:bodyPr>
          <a:lstStyle/>
          <a:p>
            <a:pPr>
              <a:lnSpc>
                <a:spcPct val="150000"/>
              </a:lnSpc>
            </a:pPr>
            <a:r>
              <a:rPr lang="en-US" altLang="en-US" sz="1800" b="1" dirty="0"/>
              <a:t>Individualized treatments for AML </a:t>
            </a:r>
          </a:p>
          <a:p>
            <a:pPr lvl="1">
              <a:lnSpc>
                <a:spcPct val="150000"/>
              </a:lnSpc>
            </a:pPr>
            <a:r>
              <a:rPr lang="en-US" altLang="en-US" sz="1400" dirty="0"/>
              <a:t>Flt-3 mutated AML: incorporate Flt-3 inhibitor to HMA</a:t>
            </a:r>
          </a:p>
          <a:p>
            <a:pPr lvl="1">
              <a:lnSpc>
                <a:spcPct val="150000"/>
              </a:lnSpc>
            </a:pPr>
            <a:r>
              <a:rPr lang="en-US" altLang="en-US" sz="1400" dirty="0"/>
              <a:t>IDH1/IDH2 mutated AML: incorporate inhibitor to HMA</a:t>
            </a:r>
          </a:p>
          <a:p>
            <a:pPr lvl="1">
              <a:lnSpc>
                <a:spcPct val="150000"/>
              </a:lnSpc>
            </a:pPr>
            <a:r>
              <a:rPr lang="en-US" altLang="en-US" sz="1400" dirty="0" err="1"/>
              <a:t>Venetoclax</a:t>
            </a:r>
            <a:r>
              <a:rPr lang="en-US" altLang="en-US" sz="1400" dirty="0"/>
              <a:t> + HMA standard of care for those not candidates for IC</a:t>
            </a:r>
          </a:p>
          <a:p>
            <a:pPr lvl="1">
              <a:lnSpc>
                <a:spcPct val="150000"/>
              </a:lnSpc>
            </a:pPr>
            <a:r>
              <a:rPr lang="en-US" altLang="en-US" sz="1400" dirty="0"/>
              <a:t>Maintenance therapy required (with HMA?)</a:t>
            </a:r>
          </a:p>
          <a:p>
            <a:pPr lvl="1">
              <a:lnSpc>
                <a:spcPct val="150000"/>
              </a:lnSpc>
            </a:pPr>
            <a:r>
              <a:rPr lang="en-GB" altLang="en-US" sz="1400" dirty="0"/>
              <a:t>Significant number of promising agents in development</a:t>
            </a:r>
          </a:p>
          <a:p>
            <a:pPr marL="1428750" lvl="2">
              <a:lnSpc>
                <a:spcPct val="150000"/>
              </a:lnSpc>
            </a:pPr>
            <a:r>
              <a:rPr lang="en-GB" altLang="en-US" sz="1250" dirty="0"/>
              <a:t>Combination therapy may further increase efficacy</a:t>
            </a:r>
          </a:p>
          <a:p>
            <a:pPr marL="1428750" lvl="2">
              <a:lnSpc>
                <a:spcPct val="150000"/>
              </a:lnSpc>
            </a:pPr>
            <a:r>
              <a:rPr lang="en-GB" altLang="en-US" sz="1250" dirty="0"/>
              <a:t>Oral combinations are warranted to improve quality of life</a:t>
            </a:r>
            <a:endParaRPr lang="en-GB" altLang="en-US" dirty="0"/>
          </a:p>
          <a:p>
            <a:pPr>
              <a:lnSpc>
                <a:spcPct val="150000"/>
              </a:lnSpc>
            </a:pPr>
            <a:r>
              <a:rPr lang="en-GB" altLang="en-US" sz="1800" b="1" dirty="0"/>
              <a:t>Future for AML treatment appears promising</a:t>
            </a:r>
          </a:p>
          <a:p>
            <a:endParaRPr lang="en-US" dirty="0"/>
          </a:p>
        </p:txBody>
      </p:sp>
    </p:spTree>
    <p:extLst>
      <p:ext uri="{BB962C8B-B14F-4D97-AF65-F5344CB8AC3E}">
        <p14:creationId xmlns:p14="http://schemas.microsoft.com/office/powerpoint/2010/main" val="2082448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39397-3D7B-4756-B2C6-15EADAC2EB7A}"/>
              </a:ext>
            </a:extLst>
          </p:cNvPr>
          <p:cNvSpPr>
            <a:spLocks noGrp="1"/>
          </p:cNvSpPr>
          <p:nvPr>
            <p:ph type="title"/>
          </p:nvPr>
        </p:nvSpPr>
        <p:spPr/>
        <p:txBody>
          <a:bodyPr/>
          <a:lstStyle/>
          <a:p>
            <a:r>
              <a:rPr lang="fr-FR" dirty="0"/>
              <a:t>More information </a:t>
            </a:r>
            <a:endParaRPr lang="en-US" dirty="0"/>
          </a:p>
        </p:txBody>
      </p:sp>
      <p:sp>
        <p:nvSpPr>
          <p:cNvPr id="3" name="Content Placeholder 2">
            <a:extLst>
              <a:ext uri="{FF2B5EF4-FFF2-40B4-BE49-F238E27FC236}">
                <a16:creationId xmlns:a16="http://schemas.microsoft.com/office/drawing/2014/main" id="{2897BBB5-1DB1-4F47-B833-D36F9D3BF8C3}"/>
              </a:ext>
            </a:extLst>
          </p:cNvPr>
          <p:cNvSpPr>
            <a:spLocks noGrp="1"/>
          </p:cNvSpPr>
          <p:nvPr>
            <p:ph idx="1"/>
          </p:nvPr>
        </p:nvSpPr>
        <p:spPr/>
        <p:txBody>
          <a:bodyPr>
            <a:normAutofit/>
          </a:bodyPr>
          <a:lstStyle/>
          <a:p>
            <a:r>
              <a:rPr lang="en-US" sz="1800" dirty="0"/>
              <a:t>Patient information</a:t>
            </a:r>
            <a:endParaRPr lang="en-US" sz="1800" dirty="0">
              <a:hlinkClick r:id="rId2"/>
            </a:endParaRPr>
          </a:p>
          <a:p>
            <a:pPr lvl="1"/>
            <a:r>
              <a:rPr lang="en-US" sz="1400" dirty="0">
                <a:hlinkClick r:id="rId2"/>
              </a:rPr>
              <a:t>https://media.leukaemiacare.org.uk/wp-content/uploads/Adult-Acute-Myeloid-Leukaemia-AML-Web-Version-1.pdf</a:t>
            </a:r>
            <a:endParaRPr lang="en-US" sz="1400" dirty="0"/>
          </a:p>
          <a:p>
            <a:pPr lvl="1"/>
            <a:r>
              <a:rPr lang="en-US" sz="1400" dirty="0">
                <a:hlinkClick r:id="rId3"/>
              </a:rPr>
              <a:t>https://www.cancer.org/cancer/acute-myeloid-leukemia/about/what-is-aml.html</a:t>
            </a:r>
            <a:endParaRPr lang="en-US" sz="1400" dirty="0"/>
          </a:p>
          <a:p>
            <a:pPr lvl="1"/>
            <a:r>
              <a:rPr lang="en-US" sz="1400" dirty="0">
                <a:hlinkClick r:id="rId4"/>
              </a:rPr>
              <a:t>https://www.lls.org/leukemia/acute-myeloid-leukemia?src1=20032&amp;src2=</a:t>
            </a:r>
            <a:r>
              <a:rPr lang="en-US" sz="1400" dirty="0"/>
              <a:t> </a:t>
            </a:r>
          </a:p>
          <a:p>
            <a:pPr lvl="1"/>
            <a:r>
              <a:rPr lang="en-US" sz="1400" dirty="0">
                <a:hlinkClick r:id="rId5"/>
              </a:rPr>
              <a:t>https://www.cancercenter.com/cancer-types/leukemia/types/acute-myeloid-leukemia</a:t>
            </a:r>
            <a:r>
              <a:rPr lang="en-US" sz="1400" dirty="0"/>
              <a:t> </a:t>
            </a:r>
          </a:p>
          <a:p>
            <a:r>
              <a:rPr lang="en-US" sz="1800" dirty="0"/>
              <a:t>Latest advances</a:t>
            </a:r>
          </a:p>
          <a:p>
            <a:pPr lvl="1"/>
            <a:r>
              <a:rPr lang="en-US" sz="1400" dirty="0">
                <a:hlinkClick r:id="rId6"/>
              </a:rPr>
              <a:t>https://acuteleuk.org/news-events/</a:t>
            </a:r>
            <a:r>
              <a:rPr lang="en-US" sz="1400" dirty="0"/>
              <a:t> </a:t>
            </a:r>
          </a:p>
          <a:p>
            <a:pPr lvl="1"/>
            <a:r>
              <a:rPr lang="en-US" sz="1400" dirty="0">
                <a:hlinkClick r:id="rId7"/>
              </a:rPr>
              <a:t>https://www.annalsofoncology.org/article/S0923-7534(20)36079-8/fulltext</a:t>
            </a:r>
            <a:r>
              <a:rPr lang="en-US" sz="1400" dirty="0"/>
              <a:t> </a:t>
            </a:r>
          </a:p>
        </p:txBody>
      </p:sp>
    </p:spTree>
    <p:extLst>
      <p:ext uri="{BB962C8B-B14F-4D97-AF65-F5344CB8AC3E}">
        <p14:creationId xmlns:p14="http://schemas.microsoft.com/office/powerpoint/2010/main" val="29810568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2365273"/>
            <a:ext cx="7772400" cy="1021556"/>
          </a:xfrm>
        </p:spPr>
        <p:txBody>
          <a:bodyPr/>
          <a:lstStyle/>
          <a:p>
            <a:pPr algn="ctr"/>
            <a:r>
              <a:rPr lang="fr-CH" sz="3600" dirty="0"/>
              <a:t>Acute </a:t>
            </a:r>
            <a:r>
              <a:rPr lang="fr-CH" sz="3600" dirty="0" err="1"/>
              <a:t>Lymphocytic</a:t>
            </a:r>
            <a:r>
              <a:rPr lang="fr-CH" sz="3600" dirty="0"/>
              <a:t> Leukemia </a:t>
            </a:r>
            <a:br>
              <a:rPr lang="fr-CH" dirty="0"/>
            </a:br>
            <a:r>
              <a:rPr lang="fr-CH" dirty="0"/>
              <a:t>(ALL)</a:t>
            </a:r>
          </a:p>
        </p:txBody>
      </p:sp>
      <p:pic>
        <p:nvPicPr>
          <p:cNvPr id="3" name="Picture 6" descr="A picture containing drawing&#10;&#10;Description generated with very high confidence">
            <a:extLst>
              <a:ext uri="{FF2B5EF4-FFF2-40B4-BE49-F238E27FC236}">
                <a16:creationId xmlns:a16="http://schemas.microsoft.com/office/drawing/2014/main" id="{2725C7E9-088D-44DF-AD07-DCD3EE5C1865}"/>
              </a:ext>
            </a:extLst>
          </p:cNvPr>
          <p:cNvPicPr>
            <a:picLocks noChangeAspect="1"/>
          </p:cNvPicPr>
          <p:nvPr/>
        </p:nvPicPr>
        <p:blipFill>
          <a:blip r:embed="rId2"/>
          <a:stretch>
            <a:fillRect/>
          </a:stretch>
        </p:blipFill>
        <p:spPr>
          <a:xfrm>
            <a:off x="6941083" y="126208"/>
            <a:ext cx="1950505" cy="885042"/>
          </a:xfrm>
          <a:prstGeom prst="rect">
            <a:avLst/>
          </a:prstGeom>
        </p:spPr>
      </p:pic>
    </p:spTree>
    <p:extLst>
      <p:ext uri="{BB962C8B-B14F-4D97-AF65-F5344CB8AC3E}">
        <p14:creationId xmlns:p14="http://schemas.microsoft.com/office/powerpoint/2010/main" val="1988411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704C4-DAFC-4FB1-ABA5-2C53053A131D}"/>
              </a:ext>
            </a:extLst>
          </p:cNvPr>
          <p:cNvSpPr>
            <a:spLocks noGrp="1"/>
          </p:cNvSpPr>
          <p:nvPr>
            <p:ph type="title"/>
          </p:nvPr>
        </p:nvSpPr>
        <p:spPr/>
        <p:txBody>
          <a:bodyPr/>
          <a:lstStyle/>
          <a:p>
            <a:r>
              <a:rPr lang="fr-FR" dirty="0" err="1"/>
              <a:t>What</a:t>
            </a:r>
            <a:r>
              <a:rPr lang="fr-FR" dirty="0"/>
              <a:t> </a:t>
            </a:r>
            <a:r>
              <a:rPr lang="fr-FR" dirty="0" err="1"/>
              <a:t>is</a:t>
            </a:r>
            <a:r>
              <a:rPr lang="fr-FR" dirty="0"/>
              <a:t> </a:t>
            </a:r>
            <a:r>
              <a:rPr lang="fr-FR" dirty="0" err="1"/>
              <a:t>leukemia</a:t>
            </a:r>
            <a:r>
              <a:rPr lang="fr-FR" dirty="0"/>
              <a:t> ? </a:t>
            </a:r>
            <a:endParaRPr lang="en-US" dirty="0"/>
          </a:p>
        </p:txBody>
      </p:sp>
      <p:sp>
        <p:nvSpPr>
          <p:cNvPr id="3" name="Content Placeholder 2">
            <a:extLst>
              <a:ext uri="{FF2B5EF4-FFF2-40B4-BE49-F238E27FC236}">
                <a16:creationId xmlns:a16="http://schemas.microsoft.com/office/drawing/2014/main" id="{AF9EAEFB-4448-4EE3-A9C9-8D6D64A5158C}"/>
              </a:ext>
            </a:extLst>
          </p:cNvPr>
          <p:cNvSpPr>
            <a:spLocks noGrp="1"/>
          </p:cNvSpPr>
          <p:nvPr>
            <p:ph idx="1"/>
          </p:nvPr>
        </p:nvSpPr>
        <p:spPr/>
        <p:txBody>
          <a:bodyPr>
            <a:normAutofit/>
          </a:bodyPr>
          <a:lstStyle/>
          <a:p>
            <a:pPr algn="just"/>
            <a:r>
              <a:rPr lang="en-US" sz="1200" b="0" i="0" dirty="0">
                <a:effectLst/>
                <a:latin typeface="Arial" panose="020B0604020202020204" pitchFamily="34" charset="0"/>
                <a:cs typeface="Arial" panose="020B0604020202020204" pitchFamily="34" charset="0"/>
              </a:rPr>
              <a:t>Leukemia is a cancer that starts in blood stem cells. Stem cells are basic cells that develop into different types of cells that have different jobs.</a:t>
            </a:r>
          </a:p>
          <a:p>
            <a:pPr marL="0" indent="0" algn="just">
              <a:buNone/>
            </a:pPr>
            <a:endParaRPr lang="en-US" sz="1200" b="0" i="0" dirty="0">
              <a:effectLst/>
              <a:latin typeface="Arial" panose="020B0604020202020204" pitchFamily="34" charset="0"/>
              <a:cs typeface="Arial" panose="020B0604020202020204" pitchFamily="34" charset="0"/>
            </a:endParaRPr>
          </a:p>
          <a:p>
            <a:pPr algn="just"/>
            <a:r>
              <a:rPr lang="en-US" sz="1200" b="0" i="0" dirty="0">
                <a:effectLst/>
                <a:latin typeface="Arial" panose="020B0604020202020204" pitchFamily="34" charset="0"/>
                <a:cs typeface="Arial" panose="020B0604020202020204" pitchFamily="34" charset="0"/>
              </a:rPr>
              <a:t>Blood stem cells develop into either lymphoid stem cells or myeloid stem cells.</a:t>
            </a:r>
          </a:p>
          <a:p>
            <a:pPr lvl="1" algn="just">
              <a:buFont typeface="Arial" panose="020B0604020202020204" pitchFamily="34" charset="0"/>
              <a:buChar char="•"/>
            </a:pPr>
            <a:r>
              <a:rPr lang="en-US" sz="1100" b="1" i="0" dirty="0">
                <a:effectLst/>
                <a:latin typeface="Arial" panose="020B0604020202020204" pitchFamily="34" charset="0"/>
                <a:cs typeface="Arial" panose="020B0604020202020204" pitchFamily="34" charset="0"/>
              </a:rPr>
              <a:t>Lymphoid stem cells</a:t>
            </a:r>
            <a:r>
              <a:rPr lang="en-US" sz="1100" b="0" i="0" dirty="0">
                <a:effectLst/>
                <a:latin typeface="Arial" panose="020B0604020202020204" pitchFamily="34" charset="0"/>
                <a:cs typeface="Arial" panose="020B0604020202020204" pitchFamily="34" charset="0"/>
              </a:rPr>
              <a:t> develop into lymphocytes, a type of white blood cell. Lymphocytes help fight infection and destroy abnormal cells. The 3 types of lymphocytes are B cells, T cells and natural killer (NK) cells.</a:t>
            </a:r>
          </a:p>
          <a:p>
            <a:pPr lvl="1" algn="just">
              <a:buFont typeface="Arial" panose="020B0604020202020204" pitchFamily="34" charset="0"/>
              <a:buChar char="•"/>
            </a:pPr>
            <a:r>
              <a:rPr lang="en-US" sz="1100" b="1" i="0" dirty="0">
                <a:effectLst/>
                <a:latin typeface="Arial" panose="020B0604020202020204" pitchFamily="34" charset="0"/>
                <a:cs typeface="Arial" panose="020B0604020202020204" pitchFamily="34" charset="0"/>
              </a:rPr>
              <a:t>Myeloid stem cells</a:t>
            </a:r>
            <a:r>
              <a:rPr lang="en-US" sz="1100" b="0" i="0" dirty="0">
                <a:effectLst/>
                <a:latin typeface="Arial" panose="020B0604020202020204" pitchFamily="34" charset="0"/>
                <a:cs typeface="Arial" panose="020B0604020202020204" pitchFamily="34" charset="0"/>
              </a:rPr>
              <a:t> develop into red blood cells, granulocytes, monocytes or platelets. Red blood cells carry oxygen to all tissues of the body. Granulocytes and monocytes are types of white blood cells that destroy bacteria and help fight infection. Platelets form clots in damaged blood vessels to stop bleeding.</a:t>
            </a:r>
          </a:p>
          <a:p>
            <a:pPr marL="457200" lvl="1" indent="0" algn="just">
              <a:buNone/>
            </a:pPr>
            <a:endParaRPr lang="en-US" sz="1100" b="0" i="0" dirty="0">
              <a:effectLst/>
              <a:latin typeface="Arial" panose="020B0604020202020204" pitchFamily="34" charset="0"/>
              <a:cs typeface="Arial" panose="020B0604020202020204" pitchFamily="34" charset="0"/>
            </a:endParaRPr>
          </a:p>
          <a:p>
            <a:pPr algn="just"/>
            <a:r>
              <a:rPr lang="en-US" sz="1200" b="0" i="0" dirty="0">
                <a:effectLst/>
                <a:latin typeface="Arial" panose="020B0604020202020204" pitchFamily="34" charset="0"/>
                <a:cs typeface="Arial" panose="020B0604020202020204" pitchFamily="34" charset="0"/>
              </a:rPr>
              <a:t>As the stem cells of the blood develop, they become blast cells (blasts), which are immature blood cells. In leukemia, there is an overproduction of blast cells. These blast cells develop abnormally and don’t develop into mature blood cells. Over time, the blast cells crowd out normal blood cells so that they can’t do their jobs. </a:t>
            </a:r>
          </a:p>
          <a:p>
            <a:pPr marL="0" indent="0" algn="just">
              <a:buNone/>
            </a:pPr>
            <a:endParaRPr lang="en-US" sz="1200" b="0" i="0" dirty="0">
              <a:effectLst/>
              <a:latin typeface="Arial" panose="020B0604020202020204" pitchFamily="34" charset="0"/>
              <a:cs typeface="Arial" panose="020B0604020202020204" pitchFamily="34" charset="0"/>
            </a:endParaRPr>
          </a:p>
          <a:p>
            <a:pPr algn="just"/>
            <a:r>
              <a:rPr lang="en-US" sz="1200" b="0" i="0" dirty="0">
                <a:effectLst/>
                <a:latin typeface="Arial" panose="020B0604020202020204" pitchFamily="34" charset="0"/>
                <a:cs typeface="Arial" panose="020B0604020202020204" pitchFamily="34" charset="0"/>
              </a:rPr>
              <a:t>When leukemia is diagnosed, these blast cells may be called leukemia cells.</a:t>
            </a:r>
            <a:br>
              <a:rPr lang="en-US" sz="1100" dirty="0"/>
            </a:br>
            <a:r>
              <a:rPr lang="en-US" sz="1600" dirty="0">
                <a:solidFill>
                  <a:schemeClr val="tx2">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39028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BBA07-B483-4AAF-BC7F-2DDF0477AF98}"/>
              </a:ext>
            </a:extLst>
          </p:cNvPr>
          <p:cNvSpPr>
            <a:spLocks noGrp="1"/>
          </p:cNvSpPr>
          <p:nvPr>
            <p:ph type="title"/>
          </p:nvPr>
        </p:nvSpPr>
        <p:spPr/>
        <p:txBody>
          <a:bodyPr/>
          <a:lstStyle/>
          <a:p>
            <a:r>
              <a:rPr lang="fr-FR" dirty="0" err="1"/>
              <a:t>What</a:t>
            </a:r>
            <a:r>
              <a:rPr lang="fr-FR" dirty="0"/>
              <a:t> </a:t>
            </a:r>
            <a:r>
              <a:rPr lang="fr-FR" dirty="0" err="1"/>
              <a:t>is</a:t>
            </a:r>
            <a:r>
              <a:rPr lang="fr-FR" dirty="0"/>
              <a:t> ALL</a:t>
            </a:r>
            <a:endParaRPr lang="en-US" dirty="0"/>
          </a:p>
        </p:txBody>
      </p:sp>
      <p:sp>
        <p:nvSpPr>
          <p:cNvPr id="3" name="Content Placeholder 2">
            <a:extLst>
              <a:ext uri="{FF2B5EF4-FFF2-40B4-BE49-F238E27FC236}">
                <a16:creationId xmlns:a16="http://schemas.microsoft.com/office/drawing/2014/main" id="{D40493DE-1C1E-41A4-8835-AA3FEFFB7A84}"/>
              </a:ext>
            </a:extLst>
          </p:cNvPr>
          <p:cNvSpPr>
            <a:spLocks noGrp="1"/>
          </p:cNvSpPr>
          <p:nvPr>
            <p:ph idx="1"/>
          </p:nvPr>
        </p:nvSpPr>
        <p:spPr>
          <a:xfrm>
            <a:off x="265112" y="920751"/>
            <a:ext cx="8421688" cy="3953591"/>
          </a:xfrm>
        </p:spPr>
        <p:txBody>
          <a:bodyPr>
            <a:normAutofit/>
          </a:bodyPr>
          <a:lstStyle/>
          <a:p>
            <a:pPr algn="l"/>
            <a:r>
              <a:rPr lang="en-US" sz="1400" b="0" i="0" dirty="0">
                <a:effectLst/>
                <a:latin typeface="Arial" panose="020B0604020202020204" pitchFamily="34" charset="0"/>
                <a:cs typeface="Arial" panose="020B0604020202020204" pitchFamily="34" charset="0"/>
              </a:rPr>
              <a:t>Acute lymphocytic leukemia (ALL) is a cancer that starts in blood stem cells. Stem cells are basic cells that develop into different types of cells that have different jobs.</a:t>
            </a:r>
          </a:p>
          <a:p>
            <a:pPr lvl="1"/>
            <a:r>
              <a:rPr lang="en-US" sz="1200" dirty="0">
                <a:solidFill>
                  <a:srgbClr val="D72240"/>
                </a:solidFill>
                <a:latin typeface="Arial" panose="020B0604020202020204" pitchFamily="34" charset="0"/>
                <a:cs typeface="Arial" panose="020B0604020202020204" pitchFamily="34" charset="0"/>
              </a:rPr>
              <a:t>Aggressive malignancy of B or T lymphocytes</a:t>
            </a:r>
            <a:endParaRPr lang="en-US" sz="1200" b="0" i="0" dirty="0">
              <a:solidFill>
                <a:srgbClr val="D72240"/>
              </a:solidFill>
              <a:effectLst/>
              <a:latin typeface="Arial" panose="020B0604020202020204" pitchFamily="34" charset="0"/>
              <a:cs typeface="Arial" panose="020B0604020202020204" pitchFamily="34" charset="0"/>
            </a:endParaRPr>
          </a:p>
          <a:p>
            <a:pPr lvl="1"/>
            <a:r>
              <a:rPr lang="en-US" sz="1200" b="0" i="0" dirty="0">
                <a:effectLst/>
                <a:latin typeface="Arial" panose="020B0604020202020204" pitchFamily="34" charset="0"/>
                <a:cs typeface="Arial" panose="020B0604020202020204" pitchFamily="34" charset="0"/>
              </a:rPr>
              <a:t>It is called acute because </a:t>
            </a:r>
            <a:r>
              <a:rPr lang="en-US" sz="1200" b="0" i="0" dirty="0">
                <a:solidFill>
                  <a:srgbClr val="D72240"/>
                </a:solidFill>
                <a:effectLst/>
                <a:latin typeface="Arial" panose="020B0604020202020204" pitchFamily="34" charset="0"/>
                <a:cs typeface="Arial" panose="020B0604020202020204" pitchFamily="34" charset="0"/>
              </a:rPr>
              <a:t>it develops quickly</a:t>
            </a:r>
            <a:r>
              <a:rPr lang="en-US" sz="1200" dirty="0">
                <a:solidFill>
                  <a:srgbClr val="D72240"/>
                </a:solidFill>
                <a:latin typeface="Arial" panose="020B0604020202020204" pitchFamily="34" charset="0"/>
                <a:cs typeface="Arial" panose="020B0604020202020204" pitchFamily="34" charset="0"/>
              </a:rPr>
              <a:t> = emergency </a:t>
            </a:r>
            <a:endParaRPr lang="en-US" sz="1200" b="0" i="0" dirty="0">
              <a:effectLst/>
              <a:latin typeface="Arial" panose="020B0604020202020204" pitchFamily="34" charset="0"/>
              <a:cs typeface="Arial" panose="020B0604020202020204" pitchFamily="34" charset="0"/>
            </a:endParaRPr>
          </a:p>
          <a:p>
            <a:pPr algn="l"/>
            <a:r>
              <a:rPr lang="en-US" sz="1400" b="0" i="0" dirty="0">
                <a:effectLst/>
                <a:latin typeface="Arial" panose="020B0604020202020204" pitchFamily="34" charset="0"/>
                <a:cs typeface="Arial" panose="020B0604020202020204" pitchFamily="34" charset="0"/>
              </a:rPr>
              <a:t>As the stem cells of the blood develop, they become blast cells (blasts), which are immature blood cells. In leukemia, there is an overproduction of blast cells. These blast cells develop abnormally and don’t develop into mature blood cells. Over time, the blast cells crowd out normal blood cells so that they can’t do their jobs. When leukemia is diagnosed, these blast cells may be called leukemia cells.</a:t>
            </a:r>
          </a:p>
          <a:p>
            <a:pPr algn="l"/>
            <a:r>
              <a:rPr lang="en-US" sz="1400" b="0" i="1" dirty="0">
                <a:effectLst/>
                <a:latin typeface="Arial" panose="020B0604020202020204" pitchFamily="34" charset="0"/>
                <a:cs typeface="Arial" panose="020B0604020202020204" pitchFamily="34" charset="0"/>
              </a:rPr>
              <a:t>Acute lymphocytic leukemia is also called acute lymphoblastic leukemia.</a:t>
            </a:r>
          </a:p>
          <a:p>
            <a:pPr algn="l"/>
            <a:r>
              <a:rPr lang="en-US" sz="1400" b="0" i="0" dirty="0">
                <a:effectLst/>
                <a:latin typeface="Arial" panose="020B0604020202020204" pitchFamily="34" charset="0"/>
                <a:cs typeface="Arial" panose="020B0604020202020204" pitchFamily="34" charset="0"/>
              </a:rPr>
              <a:t>ALL is the least common of the 4 major types of leukemia in adults. </a:t>
            </a:r>
          </a:p>
          <a:p>
            <a:pPr lvl="1"/>
            <a:r>
              <a:rPr lang="en-US" sz="1200" b="0" i="0" dirty="0">
                <a:effectLst/>
                <a:latin typeface="Arial" panose="020B0604020202020204" pitchFamily="34" charset="0"/>
                <a:cs typeface="Arial" panose="020B0604020202020204" pitchFamily="34" charset="0"/>
              </a:rPr>
              <a:t>It is the most common type of leukemia diagnosed in young children</a:t>
            </a:r>
          </a:p>
          <a:p>
            <a:pPr lvl="1"/>
            <a:r>
              <a:rPr lang="en-US" sz="1200" dirty="0">
                <a:latin typeface="Arial" panose="020B0604020202020204" pitchFamily="34" charset="0"/>
                <a:cs typeface="Arial" panose="020B0604020202020204" pitchFamily="34" charset="0"/>
              </a:rPr>
              <a:t>i</a:t>
            </a:r>
            <a:r>
              <a:rPr lang="en-US" sz="1200" b="0" i="0" dirty="0">
                <a:effectLst/>
                <a:latin typeface="Arial" panose="020B0604020202020204" pitchFamily="34" charset="0"/>
                <a:cs typeface="Arial" panose="020B0604020202020204" pitchFamily="34" charset="0"/>
              </a:rPr>
              <a:t>t occurs more often in boys than girls.</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0155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7389C57-9D5D-4B30-863D-DD92FDA9A22D}"/>
              </a:ext>
            </a:extLst>
          </p:cNvPr>
          <p:cNvSpPr>
            <a:spLocks noGrp="1"/>
          </p:cNvSpPr>
          <p:nvPr>
            <p:ph type="title"/>
          </p:nvPr>
        </p:nvSpPr>
        <p:spPr>
          <a:xfrm>
            <a:off x="265112" y="126208"/>
            <a:ext cx="6923088" cy="400842"/>
          </a:xfrm>
        </p:spPr>
        <p:txBody>
          <a:bodyPr/>
          <a:lstStyle/>
          <a:p>
            <a:r>
              <a:rPr lang="fr-FR" dirty="0" err="1"/>
              <a:t>Signs</a:t>
            </a:r>
            <a:r>
              <a:rPr lang="fr-FR" dirty="0"/>
              <a:t> and </a:t>
            </a:r>
            <a:r>
              <a:rPr lang="fr-FR" dirty="0" err="1"/>
              <a:t>symptoms</a:t>
            </a:r>
            <a:endParaRPr lang="en-US" dirty="0"/>
          </a:p>
        </p:txBody>
      </p:sp>
      <p:sp>
        <p:nvSpPr>
          <p:cNvPr id="3" name="Content Placeholder 2">
            <a:extLst>
              <a:ext uri="{FF2B5EF4-FFF2-40B4-BE49-F238E27FC236}">
                <a16:creationId xmlns:a16="http://schemas.microsoft.com/office/drawing/2014/main" id="{E2620379-9F49-41FF-B919-04EE050E6C86}"/>
              </a:ext>
            </a:extLst>
          </p:cNvPr>
          <p:cNvSpPr>
            <a:spLocks noGrp="1"/>
          </p:cNvSpPr>
          <p:nvPr>
            <p:ph sz="half" idx="1"/>
          </p:nvPr>
        </p:nvSpPr>
        <p:spPr>
          <a:xfrm>
            <a:off x="457200" y="1200151"/>
            <a:ext cx="4038600" cy="3394472"/>
          </a:xfrm>
        </p:spPr>
        <p:txBody>
          <a:bodyPr>
            <a:normAutofit/>
          </a:bodyPr>
          <a:lstStyle/>
          <a:p>
            <a:pPr>
              <a:lnSpc>
                <a:spcPct val="90000"/>
              </a:lnSpc>
            </a:pPr>
            <a:r>
              <a:rPr lang="fr-FR" sz="2000" dirty="0"/>
              <a:t>Most patients </a:t>
            </a:r>
            <a:r>
              <a:rPr lang="fr-FR" sz="2000" dirty="0" err="1"/>
              <a:t>present</a:t>
            </a:r>
            <a:r>
              <a:rPr lang="fr-FR" sz="2000" dirty="0"/>
              <a:t> </a:t>
            </a:r>
            <a:r>
              <a:rPr lang="fr-FR" sz="2000" dirty="0" err="1"/>
              <a:t>signs</a:t>
            </a:r>
            <a:r>
              <a:rPr lang="fr-FR" sz="2000" dirty="0"/>
              <a:t> and </a:t>
            </a:r>
            <a:r>
              <a:rPr lang="fr-FR" sz="2000" dirty="0" err="1"/>
              <a:t>symptoms</a:t>
            </a:r>
            <a:r>
              <a:rPr lang="fr-FR" sz="2000" dirty="0"/>
              <a:t> of </a:t>
            </a:r>
            <a:r>
              <a:rPr lang="fr-FR" sz="2000" dirty="0" err="1"/>
              <a:t>bone</a:t>
            </a:r>
            <a:r>
              <a:rPr lang="fr-FR" sz="2000" dirty="0"/>
              <a:t> </a:t>
            </a:r>
            <a:r>
              <a:rPr lang="fr-FR" sz="2000" dirty="0" err="1"/>
              <a:t>marrow</a:t>
            </a:r>
            <a:r>
              <a:rPr lang="fr-FR" sz="2000" dirty="0"/>
              <a:t> </a:t>
            </a:r>
            <a:r>
              <a:rPr lang="fr-FR" sz="2000" dirty="0" err="1"/>
              <a:t>failure</a:t>
            </a:r>
            <a:r>
              <a:rPr lang="fr-FR" sz="2000" dirty="0"/>
              <a:t>, e.g. </a:t>
            </a:r>
          </a:p>
          <a:p>
            <a:pPr lvl="1">
              <a:lnSpc>
                <a:spcPct val="90000"/>
              </a:lnSpc>
            </a:pPr>
            <a:r>
              <a:rPr lang="fr-FR" sz="2000" dirty="0" err="1"/>
              <a:t>Bleeding</a:t>
            </a:r>
            <a:r>
              <a:rPr lang="fr-FR" sz="2000" dirty="0"/>
              <a:t> </a:t>
            </a:r>
          </a:p>
          <a:p>
            <a:pPr lvl="1">
              <a:lnSpc>
                <a:spcPct val="90000"/>
              </a:lnSpc>
            </a:pPr>
            <a:r>
              <a:rPr lang="fr-FR" sz="2000" dirty="0" err="1"/>
              <a:t>Reccurent</a:t>
            </a:r>
            <a:r>
              <a:rPr lang="fr-FR" sz="2000" dirty="0"/>
              <a:t> infections</a:t>
            </a:r>
          </a:p>
          <a:p>
            <a:pPr lvl="1">
              <a:lnSpc>
                <a:spcPct val="90000"/>
              </a:lnSpc>
            </a:pPr>
            <a:r>
              <a:rPr lang="fr-FR" sz="2000" dirty="0" err="1"/>
              <a:t>Tiredness</a:t>
            </a:r>
            <a:r>
              <a:rPr lang="fr-FR" sz="2000" dirty="0"/>
              <a:t> </a:t>
            </a:r>
          </a:p>
          <a:p>
            <a:pPr>
              <a:lnSpc>
                <a:spcPct val="90000"/>
              </a:lnSpc>
            </a:pPr>
            <a:r>
              <a:rPr lang="fr-FR" sz="2000" dirty="0" err="1"/>
              <a:t>When</a:t>
            </a:r>
            <a:r>
              <a:rPr lang="fr-FR" sz="2000" dirty="0"/>
              <a:t> </a:t>
            </a:r>
            <a:r>
              <a:rPr lang="fr-FR" sz="2000" dirty="0" err="1"/>
              <a:t>blood</a:t>
            </a:r>
            <a:r>
              <a:rPr lang="fr-FR" sz="2000" dirty="0"/>
              <a:t> test </a:t>
            </a:r>
            <a:r>
              <a:rPr lang="fr-FR" sz="2000" dirty="0" err="1"/>
              <a:t>is</a:t>
            </a:r>
            <a:r>
              <a:rPr lang="fr-FR" sz="2000" dirty="0"/>
              <a:t> </a:t>
            </a:r>
            <a:r>
              <a:rPr lang="fr-FR" sz="2000" dirty="0" err="1"/>
              <a:t>performed</a:t>
            </a:r>
            <a:r>
              <a:rPr lang="fr-FR" sz="2000" dirty="0"/>
              <a:t> &gt;90% have </a:t>
            </a:r>
            <a:r>
              <a:rPr lang="fr-FR" sz="2000" dirty="0" err="1"/>
              <a:t>circulating</a:t>
            </a:r>
            <a:r>
              <a:rPr lang="fr-FR" sz="2000" dirty="0"/>
              <a:t> blasts (=</a:t>
            </a:r>
            <a:r>
              <a:rPr lang="fr-FR" sz="2000" dirty="0" err="1"/>
              <a:t>leukemia</a:t>
            </a:r>
            <a:r>
              <a:rPr lang="fr-FR" sz="2000" dirty="0"/>
              <a:t> </a:t>
            </a:r>
            <a:r>
              <a:rPr lang="fr-FR" sz="2000" dirty="0" err="1"/>
              <a:t>cells</a:t>
            </a:r>
            <a:r>
              <a:rPr lang="fr-FR" sz="2000" dirty="0"/>
              <a:t>) on </a:t>
            </a:r>
            <a:r>
              <a:rPr lang="fr-FR" sz="2000" dirty="0" err="1"/>
              <a:t>blood</a:t>
            </a:r>
            <a:r>
              <a:rPr lang="fr-FR" sz="2000" dirty="0"/>
              <a:t> </a:t>
            </a:r>
            <a:r>
              <a:rPr lang="fr-FR" sz="2000" dirty="0" err="1"/>
              <a:t>smear</a:t>
            </a:r>
            <a:r>
              <a:rPr lang="fr-FR" sz="2000" dirty="0"/>
              <a:t> (=film)</a:t>
            </a:r>
            <a:endParaRPr lang="en-US" sz="2000" dirty="0"/>
          </a:p>
        </p:txBody>
      </p:sp>
      <p:pic>
        <p:nvPicPr>
          <p:cNvPr id="5" name="Picture 4">
            <a:extLst>
              <a:ext uri="{FF2B5EF4-FFF2-40B4-BE49-F238E27FC236}">
                <a16:creationId xmlns:a16="http://schemas.microsoft.com/office/drawing/2014/main" id="{6A9C2279-9274-479C-BD7B-7AB314C232DA}"/>
              </a:ext>
            </a:extLst>
          </p:cNvPr>
          <p:cNvPicPr>
            <a:picLocks noChangeAspect="1"/>
          </p:cNvPicPr>
          <p:nvPr/>
        </p:nvPicPr>
        <p:blipFill rotWithShape="1">
          <a:blip r:embed="rId2"/>
          <a:srcRect l="5005" r="5873" b="-2"/>
          <a:stretch/>
        </p:blipFill>
        <p:spPr>
          <a:xfrm>
            <a:off x="4648200" y="1200151"/>
            <a:ext cx="4038600" cy="3394472"/>
          </a:xfrm>
          <a:prstGeom prst="rect">
            <a:avLst/>
          </a:prstGeom>
          <a:noFill/>
        </p:spPr>
      </p:pic>
    </p:spTree>
    <p:extLst>
      <p:ext uri="{BB962C8B-B14F-4D97-AF65-F5344CB8AC3E}">
        <p14:creationId xmlns:p14="http://schemas.microsoft.com/office/powerpoint/2010/main" val="3143867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6A76D-A321-4879-AC22-11DCC3E00F29}"/>
              </a:ext>
            </a:extLst>
          </p:cNvPr>
          <p:cNvSpPr>
            <a:spLocks noGrp="1"/>
          </p:cNvSpPr>
          <p:nvPr>
            <p:ph type="title"/>
          </p:nvPr>
        </p:nvSpPr>
        <p:spPr>
          <a:xfrm>
            <a:off x="265112" y="126208"/>
            <a:ext cx="6923088" cy="400842"/>
          </a:xfrm>
        </p:spPr>
        <p:txBody>
          <a:bodyPr anchor="ctr">
            <a:normAutofit/>
          </a:bodyPr>
          <a:lstStyle/>
          <a:p>
            <a:pPr>
              <a:lnSpc>
                <a:spcPct val="90000"/>
              </a:lnSpc>
            </a:pPr>
            <a:r>
              <a:rPr lang="fr-FR" sz="2200" err="1"/>
              <a:t>Who</a:t>
            </a:r>
            <a:r>
              <a:rPr lang="fr-FR" sz="2200"/>
              <a:t> </a:t>
            </a:r>
            <a:r>
              <a:rPr lang="fr-FR" sz="2200" err="1"/>
              <a:t>gets</a:t>
            </a:r>
            <a:r>
              <a:rPr lang="fr-FR" sz="2200"/>
              <a:t> ALL ? </a:t>
            </a:r>
            <a:endParaRPr lang="en-US" sz="2200"/>
          </a:p>
        </p:txBody>
      </p:sp>
      <p:sp>
        <p:nvSpPr>
          <p:cNvPr id="3" name="Content Placeholder 2">
            <a:extLst>
              <a:ext uri="{FF2B5EF4-FFF2-40B4-BE49-F238E27FC236}">
                <a16:creationId xmlns:a16="http://schemas.microsoft.com/office/drawing/2014/main" id="{6D5CFF3E-3429-4EF5-A9B7-5A464C448A4D}"/>
              </a:ext>
            </a:extLst>
          </p:cNvPr>
          <p:cNvSpPr>
            <a:spLocks noGrp="1"/>
          </p:cNvSpPr>
          <p:nvPr>
            <p:ph sz="half" idx="1"/>
          </p:nvPr>
        </p:nvSpPr>
        <p:spPr>
          <a:xfrm>
            <a:off x="457200" y="1200151"/>
            <a:ext cx="4038600" cy="3394472"/>
          </a:xfrm>
        </p:spPr>
        <p:txBody>
          <a:bodyPr>
            <a:normAutofit/>
          </a:bodyPr>
          <a:lstStyle/>
          <a:p>
            <a:pPr marL="0" indent="0">
              <a:lnSpc>
                <a:spcPct val="90000"/>
              </a:lnSpc>
              <a:buNone/>
            </a:pPr>
            <a:r>
              <a:rPr lang="fr-FR" sz="2000" dirty="0"/>
              <a:t>ALL </a:t>
            </a:r>
            <a:r>
              <a:rPr lang="fr-FR" sz="2000" dirty="0" err="1"/>
              <a:t>is</a:t>
            </a:r>
            <a:r>
              <a:rPr lang="fr-FR" sz="2000" dirty="0"/>
              <a:t> </a:t>
            </a:r>
            <a:r>
              <a:rPr lang="fr-FR" sz="2000" dirty="0" err="1"/>
              <a:t>primarly</a:t>
            </a:r>
            <a:r>
              <a:rPr lang="fr-FR" sz="2000" dirty="0"/>
              <a:t> a </a:t>
            </a:r>
            <a:r>
              <a:rPr lang="fr-FR" sz="2000" dirty="0" err="1"/>
              <a:t>disease</a:t>
            </a:r>
            <a:r>
              <a:rPr lang="fr-FR" sz="2000" dirty="0"/>
              <a:t> in </a:t>
            </a:r>
            <a:r>
              <a:rPr lang="fr-FR" sz="2000" dirty="0" err="1"/>
              <a:t>children</a:t>
            </a:r>
            <a:r>
              <a:rPr lang="fr-FR" sz="2000" dirty="0"/>
              <a:t> </a:t>
            </a:r>
          </a:p>
          <a:p>
            <a:pPr>
              <a:lnSpc>
                <a:spcPct val="90000"/>
              </a:lnSpc>
              <a:buFontTx/>
              <a:buChar char="-"/>
            </a:pPr>
            <a:r>
              <a:rPr lang="fr-FR" sz="2000" dirty="0" err="1"/>
              <a:t>Average</a:t>
            </a:r>
            <a:r>
              <a:rPr lang="fr-FR" sz="2000" dirty="0"/>
              <a:t> </a:t>
            </a:r>
            <a:r>
              <a:rPr lang="fr-FR" sz="2000" dirty="0" err="1"/>
              <a:t>is</a:t>
            </a:r>
            <a:r>
              <a:rPr lang="fr-FR" sz="2000" dirty="0"/>
              <a:t> </a:t>
            </a:r>
            <a:r>
              <a:rPr lang="fr-FR" sz="2000" dirty="0" err="1"/>
              <a:t>age</a:t>
            </a:r>
            <a:r>
              <a:rPr lang="fr-FR" sz="2000" dirty="0"/>
              <a:t> of 6</a:t>
            </a:r>
          </a:p>
          <a:p>
            <a:pPr>
              <a:lnSpc>
                <a:spcPct val="90000"/>
              </a:lnSpc>
              <a:buFontTx/>
              <a:buChar char="-"/>
            </a:pPr>
            <a:r>
              <a:rPr lang="fr-FR" sz="2000" dirty="0" err="1"/>
              <a:t>Less</a:t>
            </a:r>
            <a:r>
              <a:rPr lang="fr-FR" sz="2000" dirty="0"/>
              <a:t> </a:t>
            </a:r>
            <a:r>
              <a:rPr lang="fr-FR" sz="2000" dirty="0" err="1"/>
              <a:t>common</a:t>
            </a:r>
            <a:r>
              <a:rPr lang="fr-FR" sz="2000" dirty="0"/>
              <a:t> in </a:t>
            </a:r>
            <a:r>
              <a:rPr lang="fr-FR" sz="2000" dirty="0" err="1"/>
              <a:t>late</a:t>
            </a:r>
            <a:r>
              <a:rPr lang="fr-FR" sz="2000" dirty="0"/>
              <a:t> </a:t>
            </a:r>
            <a:r>
              <a:rPr lang="fr-FR" sz="2000" dirty="0" err="1"/>
              <a:t>teenage</a:t>
            </a:r>
            <a:r>
              <a:rPr lang="fr-FR" sz="2000" dirty="0"/>
              <a:t> </a:t>
            </a:r>
          </a:p>
          <a:p>
            <a:pPr>
              <a:lnSpc>
                <a:spcPct val="90000"/>
              </a:lnSpc>
              <a:buFontTx/>
              <a:buChar char="-"/>
            </a:pPr>
            <a:r>
              <a:rPr lang="fr-FR" sz="2000" dirty="0"/>
              <a:t>Rare in 30-40s</a:t>
            </a:r>
          </a:p>
          <a:p>
            <a:pPr>
              <a:lnSpc>
                <a:spcPct val="90000"/>
              </a:lnSpc>
              <a:buFontTx/>
              <a:buChar char="-"/>
            </a:pPr>
            <a:r>
              <a:rPr lang="fr-FR" sz="2000" dirty="0" err="1"/>
              <a:t>Increase</a:t>
            </a:r>
            <a:r>
              <a:rPr lang="fr-FR" sz="2000" dirty="0"/>
              <a:t> </a:t>
            </a:r>
            <a:r>
              <a:rPr lang="fr-FR" sz="2000" dirty="0" err="1"/>
              <a:t>again</a:t>
            </a:r>
            <a:r>
              <a:rPr lang="fr-FR" sz="2000" dirty="0"/>
              <a:t> &gt;70</a:t>
            </a:r>
            <a:endParaRPr lang="en-US" sz="2000" dirty="0"/>
          </a:p>
        </p:txBody>
      </p:sp>
      <p:pic>
        <p:nvPicPr>
          <p:cNvPr id="5" name="Picture 4">
            <a:extLst>
              <a:ext uri="{FF2B5EF4-FFF2-40B4-BE49-F238E27FC236}">
                <a16:creationId xmlns:a16="http://schemas.microsoft.com/office/drawing/2014/main" id="{DFE028BA-8748-4EB4-AB8F-DCD0B2CA3AED}"/>
              </a:ext>
            </a:extLst>
          </p:cNvPr>
          <p:cNvPicPr>
            <a:picLocks noChangeAspect="1"/>
          </p:cNvPicPr>
          <p:nvPr/>
        </p:nvPicPr>
        <p:blipFill>
          <a:blip r:embed="rId3"/>
          <a:stretch>
            <a:fillRect/>
          </a:stretch>
        </p:blipFill>
        <p:spPr>
          <a:xfrm>
            <a:off x="4572000" y="1073770"/>
            <a:ext cx="3924245" cy="3394472"/>
          </a:xfrm>
          <a:prstGeom prst="rect">
            <a:avLst/>
          </a:prstGeom>
          <a:noFill/>
        </p:spPr>
      </p:pic>
    </p:spTree>
    <p:extLst>
      <p:ext uri="{BB962C8B-B14F-4D97-AF65-F5344CB8AC3E}">
        <p14:creationId xmlns:p14="http://schemas.microsoft.com/office/powerpoint/2010/main" val="3808737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C7402-F574-4E67-BB7E-8BFA153BB3D8}"/>
              </a:ext>
            </a:extLst>
          </p:cNvPr>
          <p:cNvSpPr>
            <a:spLocks noGrp="1"/>
          </p:cNvSpPr>
          <p:nvPr>
            <p:ph type="title"/>
          </p:nvPr>
        </p:nvSpPr>
        <p:spPr/>
        <p:txBody>
          <a:bodyPr/>
          <a:lstStyle/>
          <a:p>
            <a:r>
              <a:rPr lang="fr-FR" dirty="0" err="1"/>
              <a:t>Diagnosis</a:t>
            </a:r>
            <a:endParaRPr lang="en-US" dirty="0"/>
          </a:p>
        </p:txBody>
      </p:sp>
      <p:sp>
        <p:nvSpPr>
          <p:cNvPr id="5" name="Content Placeholder 4">
            <a:extLst>
              <a:ext uri="{FF2B5EF4-FFF2-40B4-BE49-F238E27FC236}">
                <a16:creationId xmlns:a16="http://schemas.microsoft.com/office/drawing/2014/main" id="{65FEFED7-D7DA-48E3-A0CD-9912AED4A73C}"/>
              </a:ext>
            </a:extLst>
          </p:cNvPr>
          <p:cNvSpPr>
            <a:spLocks noGrp="1"/>
          </p:cNvSpPr>
          <p:nvPr>
            <p:ph idx="1"/>
          </p:nvPr>
        </p:nvSpPr>
        <p:spPr/>
        <p:txBody>
          <a:bodyPr>
            <a:normAutofit fontScale="70000" lnSpcReduction="20000"/>
          </a:bodyPr>
          <a:lstStyle/>
          <a:p>
            <a:r>
              <a:rPr lang="fr-FR" dirty="0" err="1"/>
              <a:t>Microscopy</a:t>
            </a:r>
            <a:endParaRPr lang="fr-FR" dirty="0"/>
          </a:p>
          <a:p>
            <a:pPr lvl="1"/>
            <a:r>
              <a:rPr lang="fr-FR" dirty="0"/>
              <a:t>Blood and </a:t>
            </a:r>
            <a:r>
              <a:rPr lang="fr-FR" dirty="0" err="1"/>
              <a:t>bone</a:t>
            </a:r>
            <a:r>
              <a:rPr lang="fr-FR" dirty="0"/>
              <a:t> </a:t>
            </a:r>
            <a:r>
              <a:rPr lang="fr-FR" dirty="0" err="1"/>
              <a:t>marrow</a:t>
            </a:r>
            <a:r>
              <a:rPr lang="fr-FR" dirty="0"/>
              <a:t> </a:t>
            </a:r>
            <a:r>
              <a:rPr lang="fr-FR" dirty="0" err="1"/>
              <a:t>examination</a:t>
            </a:r>
            <a:endParaRPr lang="fr-FR" dirty="0"/>
          </a:p>
          <a:p>
            <a:pPr lvl="2"/>
            <a:r>
              <a:rPr lang="fr-FR" dirty="0" err="1"/>
              <a:t>Presence</a:t>
            </a:r>
            <a:r>
              <a:rPr lang="fr-FR" dirty="0"/>
              <a:t> of </a:t>
            </a:r>
            <a:r>
              <a:rPr lang="fr-FR" dirty="0" err="1"/>
              <a:t>leukemia</a:t>
            </a:r>
            <a:r>
              <a:rPr lang="fr-FR" dirty="0"/>
              <a:t> </a:t>
            </a:r>
            <a:r>
              <a:rPr lang="fr-FR" dirty="0" err="1"/>
              <a:t>cells</a:t>
            </a:r>
            <a:endParaRPr lang="fr-FR" dirty="0"/>
          </a:p>
          <a:p>
            <a:pPr lvl="2"/>
            <a:r>
              <a:rPr lang="fr-FR" dirty="0"/>
              <a:t>But </a:t>
            </a:r>
            <a:r>
              <a:rPr lang="fr-FR" dirty="0" err="1"/>
              <a:t>cannot</a:t>
            </a:r>
            <a:r>
              <a:rPr lang="fr-FR" dirty="0"/>
              <a:t> tell </a:t>
            </a:r>
            <a:r>
              <a:rPr lang="fr-FR" dirty="0" err="1"/>
              <a:t>which</a:t>
            </a:r>
            <a:r>
              <a:rPr lang="fr-FR" dirty="0"/>
              <a:t> type of ALL</a:t>
            </a:r>
          </a:p>
          <a:p>
            <a:r>
              <a:rPr lang="fr-FR" dirty="0"/>
              <a:t>Flow </a:t>
            </a:r>
            <a:r>
              <a:rPr lang="fr-FR" dirty="0" err="1"/>
              <a:t>cytometry</a:t>
            </a:r>
            <a:endParaRPr lang="fr-FR" dirty="0"/>
          </a:p>
          <a:p>
            <a:pPr lvl="1"/>
            <a:r>
              <a:rPr lang="fr-FR" dirty="0" err="1"/>
              <a:t>Cells</a:t>
            </a:r>
            <a:r>
              <a:rPr lang="fr-FR" dirty="0"/>
              <a:t> surface markers can </a:t>
            </a:r>
            <a:r>
              <a:rPr lang="fr-FR" dirty="0" err="1"/>
              <a:t>be</a:t>
            </a:r>
            <a:r>
              <a:rPr lang="fr-FR" dirty="0"/>
              <a:t> </a:t>
            </a:r>
            <a:r>
              <a:rPr lang="fr-FR" dirty="0" err="1"/>
              <a:t>detected</a:t>
            </a:r>
            <a:r>
              <a:rPr lang="fr-FR" dirty="0"/>
              <a:t> e.g. CD19, CD2, CD22, CD20</a:t>
            </a:r>
          </a:p>
          <a:p>
            <a:pPr lvl="1"/>
            <a:r>
              <a:rPr lang="fr-FR" dirty="0"/>
              <a:t>Help to know </a:t>
            </a:r>
            <a:r>
              <a:rPr lang="fr-FR" dirty="0" err="1"/>
              <a:t>whether</a:t>
            </a:r>
            <a:r>
              <a:rPr lang="fr-FR" dirty="0"/>
              <a:t> </a:t>
            </a:r>
            <a:r>
              <a:rPr lang="fr-FR" dirty="0" err="1"/>
              <a:t>it</a:t>
            </a:r>
            <a:r>
              <a:rPr lang="fr-FR" dirty="0"/>
              <a:t> </a:t>
            </a:r>
            <a:r>
              <a:rPr lang="fr-FR" dirty="0" err="1"/>
              <a:t>is</a:t>
            </a:r>
            <a:r>
              <a:rPr lang="fr-FR" dirty="0"/>
              <a:t> B or T </a:t>
            </a:r>
            <a:r>
              <a:rPr lang="fr-FR" dirty="0" err="1"/>
              <a:t>cell</a:t>
            </a:r>
            <a:r>
              <a:rPr lang="fr-FR" dirty="0"/>
              <a:t> ALL</a:t>
            </a:r>
          </a:p>
          <a:p>
            <a:r>
              <a:rPr lang="fr-FR" dirty="0" err="1"/>
              <a:t>Molecular</a:t>
            </a:r>
            <a:r>
              <a:rPr lang="fr-FR" dirty="0"/>
              <a:t> techniques </a:t>
            </a:r>
            <a:r>
              <a:rPr lang="fr-FR" dirty="0" err="1"/>
              <a:t>such</a:t>
            </a:r>
            <a:r>
              <a:rPr lang="fr-FR" dirty="0"/>
              <a:t> as PCR</a:t>
            </a:r>
          </a:p>
          <a:p>
            <a:pPr lvl="1"/>
            <a:r>
              <a:rPr lang="fr-FR" dirty="0" err="1"/>
              <a:t>Detection</a:t>
            </a:r>
            <a:r>
              <a:rPr lang="fr-FR" dirty="0"/>
              <a:t> of </a:t>
            </a:r>
            <a:r>
              <a:rPr lang="fr-FR" dirty="0" err="1"/>
              <a:t>specific</a:t>
            </a:r>
            <a:r>
              <a:rPr lang="fr-FR" dirty="0"/>
              <a:t> </a:t>
            </a:r>
            <a:r>
              <a:rPr lang="fr-FR" dirty="0" err="1"/>
              <a:t>molecular</a:t>
            </a:r>
            <a:r>
              <a:rPr lang="fr-FR" dirty="0"/>
              <a:t> </a:t>
            </a:r>
            <a:r>
              <a:rPr lang="fr-FR" dirty="0" err="1"/>
              <a:t>abnormalities</a:t>
            </a:r>
            <a:endParaRPr lang="fr-FR" dirty="0"/>
          </a:p>
          <a:p>
            <a:pPr marL="457200" lvl="1" indent="0">
              <a:buNone/>
            </a:pPr>
            <a:endParaRPr lang="fr-FR" dirty="0"/>
          </a:p>
          <a:p>
            <a:pPr lvl="1">
              <a:buFont typeface="Wingdings" panose="05000000000000000000" pitchFamily="2" charset="2"/>
              <a:buChar char="à"/>
            </a:pPr>
            <a:r>
              <a:rPr lang="fr-FR" dirty="0">
                <a:solidFill>
                  <a:srgbClr val="D72240"/>
                </a:solidFill>
                <a:sym typeface="Wingdings" panose="05000000000000000000" pitchFamily="2" charset="2"/>
              </a:rPr>
              <a:t>Guide </a:t>
            </a:r>
            <a:r>
              <a:rPr lang="fr-FR" dirty="0" err="1">
                <a:solidFill>
                  <a:srgbClr val="D72240"/>
                </a:solidFill>
                <a:sym typeface="Wingdings" panose="05000000000000000000" pitchFamily="2" charset="2"/>
              </a:rPr>
              <a:t>treatment</a:t>
            </a:r>
            <a:r>
              <a:rPr lang="fr-FR" dirty="0">
                <a:solidFill>
                  <a:srgbClr val="D72240"/>
                </a:solidFill>
                <a:sym typeface="Wingdings" panose="05000000000000000000" pitchFamily="2" charset="2"/>
              </a:rPr>
              <a:t> </a:t>
            </a:r>
            <a:r>
              <a:rPr lang="fr-FR" dirty="0" err="1">
                <a:solidFill>
                  <a:srgbClr val="D72240"/>
                </a:solidFill>
                <a:sym typeface="Wingdings" panose="05000000000000000000" pitchFamily="2" charset="2"/>
              </a:rPr>
              <a:t>decision</a:t>
            </a:r>
            <a:r>
              <a:rPr lang="fr-FR" dirty="0">
                <a:solidFill>
                  <a:srgbClr val="D72240"/>
                </a:solidFill>
                <a:sym typeface="Wingdings" panose="05000000000000000000" pitchFamily="2" charset="2"/>
              </a:rPr>
              <a:t> </a:t>
            </a:r>
          </a:p>
          <a:p>
            <a:pPr lvl="1">
              <a:buFont typeface="Wingdings" panose="05000000000000000000" pitchFamily="2" charset="2"/>
              <a:buChar char="à"/>
            </a:pPr>
            <a:r>
              <a:rPr lang="fr-FR" dirty="0">
                <a:solidFill>
                  <a:srgbClr val="D72240"/>
                </a:solidFill>
              </a:rPr>
              <a:t>Help </a:t>
            </a:r>
            <a:r>
              <a:rPr lang="fr-FR" dirty="0" err="1">
                <a:solidFill>
                  <a:srgbClr val="D72240"/>
                </a:solidFill>
              </a:rPr>
              <a:t>determine</a:t>
            </a:r>
            <a:r>
              <a:rPr lang="fr-FR" dirty="0">
                <a:solidFill>
                  <a:srgbClr val="D72240"/>
                </a:solidFill>
              </a:rPr>
              <a:t> </a:t>
            </a:r>
            <a:r>
              <a:rPr lang="fr-FR" dirty="0" err="1">
                <a:solidFill>
                  <a:srgbClr val="D72240"/>
                </a:solidFill>
              </a:rPr>
              <a:t>risk</a:t>
            </a:r>
            <a:r>
              <a:rPr lang="fr-FR" dirty="0">
                <a:solidFill>
                  <a:srgbClr val="D72240"/>
                </a:solidFill>
              </a:rPr>
              <a:t> score</a:t>
            </a:r>
          </a:p>
        </p:txBody>
      </p:sp>
    </p:spTree>
    <p:extLst>
      <p:ext uri="{BB962C8B-B14F-4D97-AF65-F5344CB8AC3E}">
        <p14:creationId xmlns:p14="http://schemas.microsoft.com/office/powerpoint/2010/main" val="39437713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B713E-0625-45FE-B6D5-46AD87147B6C}"/>
              </a:ext>
            </a:extLst>
          </p:cNvPr>
          <p:cNvSpPr>
            <a:spLocks noGrp="1"/>
          </p:cNvSpPr>
          <p:nvPr>
            <p:ph type="title"/>
          </p:nvPr>
        </p:nvSpPr>
        <p:spPr/>
        <p:txBody>
          <a:bodyPr/>
          <a:lstStyle/>
          <a:p>
            <a:r>
              <a:rPr lang="fr-FR" dirty="0" err="1"/>
              <a:t>Cytogenetics</a:t>
            </a:r>
            <a:endParaRPr lang="en-US" dirty="0"/>
          </a:p>
        </p:txBody>
      </p:sp>
      <p:sp>
        <p:nvSpPr>
          <p:cNvPr id="3" name="Content Placeholder 2">
            <a:extLst>
              <a:ext uri="{FF2B5EF4-FFF2-40B4-BE49-F238E27FC236}">
                <a16:creationId xmlns:a16="http://schemas.microsoft.com/office/drawing/2014/main" id="{2AA63C5B-F662-4E17-868C-2C4D248C4538}"/>
              </a:ext>
            </a:extLst>
          </p:cNvPr>
          <p:cNvSpPr>
            <a:spLocks noGrp="1"/>
          </p:cNvSpPr>
          <p:nvPr>
            <p:ph idx="1"/>
          </p:nvPr>
        </p:nvSpPr>
        <p:spPr/>
        <p:txBody>
          <a:bodyPr>
            <a:normAutofit fontScale="92500" lnSpcReduction="20000"/>
          </a:bodyPr>
          <a:lstStyle/>
          <a:p>
            <a:r>
              <a:rPr lang="fr-FR" dirty="0" err="1"/>
              <a:t>Some</a:t>
            </a:r>
            <a:r>
              <a:rPr lang="fr-FR" dirty="0"/>
              <a:t> </a:t>
            </a:r>
            <a:r>
              <a:rPr lang="fr-FR" dirty="0" err="1"/>
              <a:t>abnormalities</a:t>
            </a:r>
            <a:r>
              <a:rPr lang="fr-FR" dirty="0"/>
              <a:t> in the DNA of the cancer </a:t>
            </a:r>
            <a:r>
              <a:rPr lang="fr-FR" dirty="0" err="1"/>
              <a:t>cells</a:t>
            </a:r>
            <a:r>
              <a:rPr lang="fr-FR" dirty="0"/>
              <a:t> have good </a:t>
            </a:r>
            <a:r>
              <a:rPr lang="fr-FR" dirty="0" err="1"/>
              <a:t>risk</a:t>
            </a:r>
            <a:r>
              <a:rPr lang="fr-FR" dirty="0"/>
              <a:t> (= good chance of cure)</a:t>
            </a:r>
          </a:p>
          <a:p>
            <a:pPr lvl="1"/>
            <a:r>
              <a:rPr lang="fr-FR" dirty="0"/>
              <a:t>E.g., in </a:t>
            </a:r>
            <a:r>
              <a:rPr lang="fr-FR" dirty="0" err="1"/>
              <a:t>children</a:t>
            </a:r>
            <a:r>
              <a:rPr lang="fr-FR" dirty="0"/>
              <a:t>: TEL-AML1(ETV6-RUNX)</a:t>
            </a:r>
          </a:p>
          <a:p>
            <a:pPr lvl="1"/>
            <a:r>
              <a:rPr lang="fr-FR" dirty="0"/>
              <a:t>High </a:t>
            </a:r>
            <a:r>
              <a:rPr lang="fr-FR" dirty="0" err="1"/>
              <a:t>hyperdiploidy</a:t>
            </a:r>
            <a:r>
              <a:rPr lang="fr-FR" dirty="0"/>
              <a:t> (51-65 chromosomes)</a:t>
            </a:r>
          </a:p>
          <a:p>
            <a:r>
              <a:rPr lang="fr-FR" dirty="0"/>
              <a:t>But </a:t>
            </a:r>
            <a:r>
              <a:rPr lang="fr-FR" dirty="0" err="1"/>
              <a:t>others</a:t>
            </a:r>
            <a:r>
              <a:rPr lang="fr-FR" dirty="0"/>
              <a:t> have </a:t>
            </a:r>
            <a:r>
              <a:rPr lang="fr-FR" dirty="0" err="1"/>
              <a:t>poor</a:t>
            </a:r>
            <a:r>
              <a:rPr lang="fr-FR" dirty="0"/>
              <a:t> </a:t>
            </a:r>
            <a:r>
              <a:rPr lang="fr-FR" dirty="0" err="1"/>
              <a:t>risk</a:t>
            </a:r>
            <a:r>
              <a:rPr lang="fr-FR" dirty="0"/>
              <a:t> (= </a:t>
            </a:r>
            <a:r>
              <a:rPr lang="fr-FR" dirty="0" err="1">
                <a:sym typeface="Wingdings" panose="05000000000000000000" pitchFamily="2" charset="2"/>
              </a:rPr>
              <a:t>usually</a:t>
            </a:r>
            <a:r>
              <a:rPr lang="fr-FR" dirty="0">
                <a:sym typeface="Wingdings" panose="05000000000000000000" pitchFamily="2" charset="2"/>
              </a:rPr>
              <a:t> leads to </a:t>
            </a:r>
            <a:r>
              <a:rPr lang="fr-FR" dirty="0" err="1">
                <a:sym typeface="Wingdings" panose="05000000000000000000" pitchFamily="2" charset="2"/>
              </a:rPr>
              <a:t>very</a:t>
            </a:r>
            <a:r>
              <a:rPr lang="fr-FR" dirty="0">
                <a:sym typeface="Wingdings" panose="05000000000000000000" pitchFamily="2" charset="2"/>
              </a:rPr>
              <a:t> </a:t>
            </a:r>
            <a:r>
              <a:rPr lang="fr-FR" dirty="0" err="1">
                <a:sym typeface="Wingdings" panose="05000000000000000000" pitchFamily="2" charset="2"/>
              </a:rPr>
              <a:t>specialized</a:t>
            </a:r>
            <a:r>
              <a:rPr lang="fr-FR" dirty="0">
                <a:sym typeface="Wingdings" panose="05000000000000000000" pitchFamily="2" charset="2"/>
              </a:rPr>
              <a:t> </a:t>
            </a:r>
            <a:r>
              <a:rPr lang="fr-FR" dirty="0" err="1">
                <a:sym typeface="Wingdings" panose="05000000000000000000" pitchFamily="2" charset="2"/>
              </a:rPr>
              <a:t>treatment</a:t>
            </a:r>
            <a:r>
              <a:rPr lang="fr-FR" dirty="0">
                <a:sym typeface="Wingdings" panose="05000000000000000000" pitchFamily="2" charset="2"/>
              </a:rPr>
              <a:t> and/or </a:t>
            </a:r>
            <a:r>
              <a:rPr lang="fr-FR" dirty="0" err="1">
                <a:sym typeface="Wingdings" panose="05000000000000000000" pitchFamily="2" charset="2"/>
              </a:rPr>
              <a:t>bone</a:t>
            </a:r>
            <a:r>
              <a:rPr lang="fr-FR" dirty="0">
                <a:sym typeface="Wingdings" panose="05000000000000000000" pitchFamily="2" charset="2"/>
              </a:rPr>
              <a:t> </a:t>
            </a:r>
            <a:r>
              <a:rPr lang="fr-FR" dirty="0" err="1">
                <a:sym typeface="Wingdings" panose="05000000000000000000" pitchFamily="2" charset="2"/>
              </a:rPr>
              <a:t>marrow</a:t>
            </a:r>
            <a:r>
              <a:rPr lang="fr-FR" dirty="0">
                <a:sym typeface="Wingdings" panose="05000000000000000000" pitchFamily="2" charset="2"/>
              </a:rPr>
              <a:t> transplant)</a:t>
            </a:r>
            <a:endParaRPr lang="fr-FR" dirty="0"/>
          </a:p>
          <a:p>
            <a:pPr lvl="1"/>
            <a:r>
              <a:rPr lang="fr-FR" dirty="0" err="1"/>
              <a:t>Hypodiploidy</a:t>
            </a:r>
            <a:endParaRPr lang="fr-FR" dirty="0"/>
          </a:p>
          <a:p>
            <a:pPr lvl="1"/>
            <a:r>
              <a:rPr lang="fr-FR" dirty="0"/>
              <a:t>MLL </a:t>
            </a:r>
            <a:r>
              <a:rPr lang="fr-FR" dirty="0" err="1"/>
              <a:t>rearragements</a:t>
            </a:r>
            <a:endParaRPr lang="fr-FR" dirty="0"/>
          </a:p>
          <a:p>
            <a:pPr marL="457200" lvl="1" indent="0">
              <a:buNone/>
            </a:pPr>
            <a:endParaRPr lang="fr-FR" dirty="0"/>
          </a:p>
          <a:p>
            <a:pPr marL="457200" lvl="1" indent="0">
              <a:buNone/>
            </a:pPr>
            <a:r>
              <a:rPr lang="fr-FR" dirty="0">
                <a:sym typeface="Wingdings" panose="05000000000000000000" pitchFamily="2" charset="2"/>
              </a:rPr>
              <a:t> </a:t>
            </a:r>
            <a:r>
              <a:rPr lang="fr-FR" dirty="0">
                <a:solidFill>
                  <a:srgbClr val="D72240"/>
                </a:solidFill>
                <a:sym typeface="Wingdings" panose="05000000000000000000" pitchFamily="2" charset="2"/>
              </a:rPr>
              <a:t>Important for planning </a:t>
            </a:r>
            <a:r>
              <a:rPr lang="fr-FR" dirty="0" err="1">
                <a:solidFill>
                  <a:srgbClr val="D72240"/>
                </a:solidFill>
                <a:sym typeface="Wingdings" panose="05000000000000000000" pitchFamily="2" charset="2"/>
              </a:rPr>
              <a:t>treatment</a:t>
            </a:r>
            <a:r>
              <a:rPr lang="fr-FR" dirty="0">
                <a:solidFill>
                  <a:srgbClr val="D72240"/>
                </a:solidFill>
                <a:sym typeface="Wingdings" panose="05000000000000000000" pitchFamily="2" charset="2"/>
              </a:rPr>
              <a:t> </a:t>
            </a:r>
            <a:endParaRPr lang="fr-FR" dirty="0">
              <a:solidFill>
                <a:srgbClr val="D72240"/>
              </a:solidFill>
            </a:endParaRPr>
          </a:p>
          <a:p>
            <a:pPr lvl="1"/>
            <a:endParaRPr lang="en-US" dirty="0"/>
          </a:p>
        </p:txBody>
      </p:sp>
    </p:spTree>
    <p:extLst>
      <p:ext uri="{BB962C8B-B14F-4D97-AF65-F5344CB8AC3E}">
        <p14:creationId xmlns:p14="http://schemas.microsoft.com/office/powerpoint/2010/main" val="1076653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FC3DD-1F89-43DE-AECF-55036B82B672}"/>
              </a:ext>
            </a:extLst>
          </p:cNvPr>
          <p:cNvSpPr>
            <a:spLocks noGrp="1"/>
          </p:cNvSpPr>
          <p:nvPr>
            <p:ph type="title"/>
          </p:nvPr>
        </p:nvSpPr>
        <p:spPr>
          <a:xfrm>
            <a:off x="265112" y="126208"/>
            <a:ext cx="6923088" cy="400842"/>
          </a:xfrm>
        </p:spPr>
        <p:txBody>
          <a:bodyPr anchor="ctr">
            <a:normAutofit/>
          </a:bodyPr>
          <a:lstStyle/>
          <a:p>
            <a:pPr>
              <a:lnSpc>
                <a:spcPct val="90000"/>
              </a:lnSpc>
            </a:pPr>
            <a:r>
              <a:rPr lang="fr-FR" sz="2200" err="1"/>
              <a:t>Effect</a:t>
            </a:r>
            <a:r>
              <a:rPr lang="fr-FR" sz="2200"/>
              <a:t> of </a:t>
            </a:r>
            <a:r>
              <a:rPr lang="fr-FR" sz="2200" err="1"/>
              <a:t>age</a:t>
            </a:r>
            <a:r>
              <a:rPr lang="fr-FR" sz="2200"/>
              <a:t> on </a:t>
            </a:r>
            <a:r>
              <a:rPr lang="fr-FR" sz="2200" err="1"/>
              <a:t>outcomes</a:t>
            </a:r>
            <a:endParaRPr lang="en-US" sz="2200"/>
          </a:p>
        </p:txBody>
      </p:sp>
      <p:sp>
        <p:nvSpPr>
          <p:cNvPr id="10" name="Content Placeholder 2">
            <a:extLst>
              <a:ext uri="{FF2B5EF4-FFF2-40B4-BE49-F238E27FC236}">
                <a16:creationId xmlns:a16="http://schemas.microsoft.com/office/drawing/2014/main" id="{D3E581EE-612A-4BEF-8902-69CE6667203F}"/>
              </a:ext>
            </a:extLst>
          </p:cNvPr>
          <p:cNvSpPr>
            <a:spLocks noGrp="1"/>
          </p:cNvSpPr>
          <p:nvPr>
            <p:ph sz="half" idx="1"/>
          </p:nvPr>
        </p:nvSpPr>
        <p:spPr>
          <a:xfrm>
            <a:off x="265112" y="1200151"/>
            <a:ext cx="4038600" cy="3394472"/>
          </a:xfrm>
        </p:spPr>
        <p:txBody>
          <a:bodyPr>
            <a:normAutofit lnSpcReduction="10000"/>
          </a:bodyPr>
          <a:lstStyle/>
          <a:p>
            <a:r>
              <a:rPr lang="fr-FR" dirty="0"/>
              <a:t>Patients &lt; 40 (black and </a:t>
            </a:r>
            <a:r>
              <a:rPr lang="fr-FR" dirty="0" err="1"/>
              <a:t>blue</a:t>
            </a:r>
            <a:r>
              <a:rPr lang="fr-FR" dirty="0"/>
              <a:t> </a:t>
            </a:r>
            <a:r>
              <a:rPr lang="fr-FR" dirty="0" err="1"/>
              <a:t>lines</a:t>
            </a:r>
            <a:r>
              <a:rPr lang="fr-FR" dirty="0"/>
              <a:t>) have the best </a:t>
            </a:r>
            <a:r>
              <a:rPr lang="fr-FR" dirty="0" err="1"/>
              <a:t>outcomes</a:t>
            </a:r>
            <a:endParaRPr lang="fr-FR" dirty="0"/>
          </a:p>
          <a:p>
            <a:r>
              <a:rPr lang="fr-FR" dirty="0" err="1"/>
              <a:t>Every</a:t>
            </a:r>
            <a:r>
              <a:rPr lang="fr-FR" dirty="0"/>
              <a:t> </a:t>
            </a:r>
            <a:r>
              <a:rPr lang="fr-FR" dirty="0" err="1"/>
              <a:t>decade</a:t>
            </a:r>
            <a:r>
              <a:rPr lang="fr-FR" dirty="0"/>
              <a:t> &gt;40 the </a:t>
            </a:r>
            <a:r>
              <a:rPr lang="fr-FR" dirty="0" err="1"/>
              <a:t>outcomes</a:t>
            </a:r>
            <a:r>
              <a:rPr lang="fr-FR" dirty="0"/>
              <a:t> for patients </a:t>
            </a:r>
            <a:r>
              <a:rPr lang="fr-FR" dirty="0" err="1"/>
              <a:t>get</a:t>
            </a:r>
            <a:r>
              <a:rPr lang="fr-FR" dirty="0"/>
              <a:t> </a:t>
            </a:r>
            <a:r>
              <a:rPr lang="fr-FR" dirty="0" err="1"/>
              <a:t>worse</a:t>
            </a:r>
            <a:r>
              <a:rPr lang="fr-FR" dirty="0"/>
              <a:t> </a:t>
            </a:r>
          </a:p>
          <a:p>
            <a:pPr lvl="1"/>
            <a:r>
              <a:rPr lang="en-US" dirty="0"/>
              <a:t>Particularly</a:t>
            </a:r>
            <a:r>
              <a:rPr lang="fr-FR" dirty="0"/>
              <a:t> </a:t>
            </a:r>
            <a:r>
              <a:rPr lang="fr-FR" dirty="0" err="1"/>
              <a:t>poor</a:t>
            </a:r>
            <a:r>
              <a:rPr lang="fr-FR" dirty="0"/>
              <a:t> for patients &gt;60</a:t>
            </a:r>
            <a:endParaRPr lang="en-US" dirty="0"/>
          </a:p>
        </p:txBody>
      </p:sp>
      <p:pic>
        <p:nvPicPr>
          <p:cNvPr id="5" name="Content Placeholder 4">
            <a:extLst>
              <a:ext uri="{FF2B5EF4-FFF2-40B4-BE49-F238E27FC236}">
                <a16:creationId xmlns:a16="http://schemas.microsoft.com/office/drawing/2014/main" id="{4228C25C-5D65-486E-AC9F-8C1C43E8991E}"/>
              </a:ext>
            </a:extLst>
          </p:cNvPr>
          <p:cNvPicPr>
            <a:picLocks noGrp="1" noChangeAspect="1"/>
          </p:cNvPicPr>
          <p:nvPr>
            <p:ph sz="half" idx="2"/>
          </p:nvPr>
        </p:nvPicPr>
        <p:blipFill>
          <a:blip r:embed="rId3"/>
          <a:stretch>
            <a:fillRect/>
          </a:stretch>
        </p:blipFill>
        <p:spPr>
          <a:xfrm>
            <a:off x="4886092" y="1102709"/>
            <a:ext cx="4038600" cy="2938081"/>
          </a:xfrm>
          <a:noFill/>
        </p:spPr>
      </p:pic>
    </p:spTree>
    <p:extLst>
      <p:ext uri="{BB962C8B-B14F-4D97-AF65-F5344CB8AC3E}">
        <p14:creationId xmlns:p14="http://schemas.microsoft.com/office/powerpoint/2010/main" val="21596951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31AD4-0D00-49BA-A0BB-B95E41831325}"/>
              </a:ext>
            </a:extLst>
          </p:cNvPr>
          <p:cNvSpPr>
            <a:spLocks noGrp="1"/>
          </p:cNvSpPr>
          <p:nvPr>
            <p:ph type="title"/>
          </p:nvPr>
        </p:nvSpPr>
        <p:spPr/>
        <p:txBody>
          <a:bodyPr/>
          <a:lstStyle/>
          <a:p>
            <a:r>
              <a:rPr lang="fr-FR" dirty="0" err="1"/>
              <a:t>Reasons</a:t>
            </a:r>
            <a:r>
              <a:rPr lang="fr-FR" dirty="0"/>
              <a:t> for </a:t>
            </a:r>
            <a:r>
              <a:rPr lang="fr-FR" dirty="0" err="1"/>
              <a:t>poorer</a:t>
            </a:r>
            <a:r>
              <a:rPr lang="fr-FR" dirty="0"/>
              <a:t> </a:t>
            </a:r>
            <a:r>
              <a:rPr lang="fr-FR" dirty="0" err="1"/>
              <a:t>outcomes</a:t>
            </a:r>
            <a:r>
              <a:rPr lang="fr-FR" dirty="0"/>
              <a:t> in </a:t>
            </a:r>
            <a:r>
              <a:rPr lang="fr-FR" dirty="0" err="1"/>
              <a:t>elderly</a:t>
            </a:r>
            <a:endParaRPr lang="en-US" dirty="0"/>
          </a:p>
        </p:txBody>
      </p:sp>
      <p:sp>
        <p:nvSpPr>
          <p:cNvPr id="5" name="Content Placeholder 4">
            <a:extLst>
              <a:ext uri="{FF2B5EF4-FFF2-40B4-BE49-F238E27FC236}">
                <a16:creationId xmlns:a16="http://schemas.microsoft.com/office/drawing/2014/main" id="{BADD1CDB-3F7B-4FF1-A936-B62AECCCA0AB}"/>
              </a:ext>
            </a:extLst>
          </p:cNvPr>
          <p:cNvSpPr>
            <a:spLocks noGrp="1"/>
          </p:cNvSpPr>
          <p:nvPr>
            <p:ph idx="1"/>
          </p:nvPr>
        </p:nvSpPr>
        <p:spPr/>
        <p:txBody>
          <a:bodyPr/>
          <a:lstStyle/>
          <a:p>
            <a:r>
              <a:rPr lang="fr-FR" dirty="0" err="1"/>
              <a:t>Probably</a:t>
            </a:r>
            <a:r>
              <a:rPr lang="fr-FR" dirty="0"/>
              <a:t> a mixture of</a:t>
            </a:r>
          </a:p>
          <a:p>
            <a:pPr lvl="1"/>
            <a:r>
              <a:rPr lang="fr-FR" dirty="0" err="1"/>
              <a:t>Different</a:t>
            </a:r>
            <a:r>
              <a:rPr lang="fr-FR" dirty="0"/>
              <a:t> </a:t>
            </a:r>
            <a:r>
              <a:rPr lang="fr-FR" dirty="0" err="1"/>
              <a:t>biology</a:t>
            </a:r>
            <a:r>
              <a:rPr lang="fr-FR" dirty="0"/>
              <a:t> of the </a:t>
            </a:r>
            <a:r>
              <a:rPr lang="fr-FR" dirty="0" err="1"/>
              <a:t>disease</a:t>
            </a:r>
            <a:endParaRPr lang="fr-FR" dirty="0"/>
          </a:p>
          <a:p>
            <a:pPr lvl="1"/>
            <a:r>
              <a:rPr lang="fr-FR" dirty="0" err="1"/>
              <a:t>Different</a:t>
            </a:r>
            <a:r>
              <a:rPr lang="fr-FR" dirty="0"/>
              <a:t> </a:t>
            </a:r>
            <a:r>
              <a:rPr lang="fr-FR" dirty="0" err="1"/>
              <a:t>biology</a:t>
            </a:r>
            <a:r>
              <a:rPr lang="fr-FR" dirty="0"/>
              <a:t> of patients e.g. concomitant conditions</a:t>
            </a:r>
          </a:p>
          <a:p>
            <a:pPr lvl="1"/>
            <a:r>
              <a:rPr lang="fr-FR" dirty="0"/>
              <a:t>Recruitment in </a:t>
            </a:r>
            <a:r>
              <a:rPr lang="fr-FR" dirty="0" err="1"/>
              <a:t>clinical</a:t>
            </a:r>
            <a:r>
              <a:rPr lang="fr-FR" dirty="0"/>
              <a:t> trials – </a:t>
            </a:r>
            <a:r>
              <a:rPr lang="fr-FR" dirty="0" err="1"/>
              <a:t>missing</a:t>
            </a:r>
            <a:r>
              <a:rPr lang="fr-FR" dirty="0"/>
              <a:t> information and </a:t>
            </a:r>
            <a:r>
              <a:rPr lang="fr-FR" dirty="0" err="1"/>
              <a:t>clinical</a:t>
            </a:r>
            <a:r>
              <a:rPr lang="fr-FR" dirty="0"/>
              <a:t> trial </a:t>
            </a:r>
            <a:r>
              <a:rPr lang="fr-FR" dirty="0" err="1"/>
              <a:t>evidence</a:t>
            </a:r>
            <a:r>
              <a:rPr lang="fr-FR" dirty="0"/>
              <a:t> on how best to </a:t>
            </a:r>
            <a:r>
              <a:rPr lang="fr-FR" dirty="0" err="1"/>
              <a:t>treat</a:t>
            </a:r>
            <a:r>
              <a:rPr lang="fr-FR" dirty="0"/>
              <a:t> </a:t>
            </a:r>
            <a:r>
              <a:rPr lang="fr-FR" dirty="0" err="1"/>
              <a:t>older</a:t>
            </a:r>
            <a:r>
              <a:rPr lang="fr-FR" dirty="0"/>
              <a:t> patients</a:t>
            </a:r>
          </a:p>
          <a:p>
            <a:pPr lvl="1"/>
            <a:r>
              <a:rPr lang="fr-FR" dirty="0"/>
              <a:t>Protocol and </a:t>
            </a:r>
            <a:r>
              <a:rPr lang="fr-FR" dirty="0" err="1"/>
              <a:t>aim</a:t>
            </a:r>
            <a:r>
              <a:rPr lang="fr-FR" dirty="0"/>
              <a:t> of the </a:t>
            </a:r>
            <a:r>
              <a:rPr lang="fr-FR" dirty="0" err="1"/>
              <a:t>therapy</a:t>
            </a:r>
            <a:endParaRPr lang="fr-FR" dirty="0"/>
          </a:p>
        </p:txBody>
      </p:sp>
    </p:spTree>
    <p:extLst>
      <p:ext uri="{BB962C8B-B14F-4D97-AF65-F5344CB8AC3E}">
        <p14:creationId xmlns:p14="http://schemas.microsoft.com/office/powerpoint/2010/main" val="4763165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F8BC5-196B-46E4-8316-964CB6ABF59C}"/>
              </a:ext>
            </a:extLst>
          </p:cNvPr>
          <p:cNvSpPr>
            <a:spLocks noGrp="1"/>
          </p:cNvSpPr>
          <p:nvPr>
            <p:ph type="title"/>
          </p:nvPr>
        </p:nvSpPr>
        <p:spPr/>
        <p:txBody>
          <a:bodyPr/>
          <a:lstStyle/>
          <a:p>
            <a:r>
              <a:rPr lang="fr-FR" dirty="0"/>
              <a:t>Aim of </a:t>
            </a:r>
            <a:r>
              <a:rPr lang="fr-FR" dirty="0" err="1"/>
              <a:t>therapy</a:t>
            </a:r>
            <a:endParaRPr lang="en-US" dirty="0"/>
          </a:p>
        </p:txBody>
      </p:sp>
      <p:sp>
        <p:nvSpPr>
          <p:cNvPr id="3" name="Content Placeholder 2">
            <a:extLst>
              <a:ext uri="{FF2B5EF4-FFF2-40B4-BE49-F238E27FC236}">
                <a16:creationId xmlns:a16="http://schemas.microsoft.com/office/drawing/2014/main" id="{1478C963-639D-4E08-9380-DF1FC0DF624C}"/>
              </a:ext>
            </a:extLst>
          </p:cNvPr>
          <p:cNvSpPr>
            <a:spLocks noGrp="1"/>
          </p:cNvSpPr>
          <p:nvPr>
            <p:ph idx="1"/>
          </p:nvPr>
        </p:nvSpPr>
        <p:spPr>
          <a:xfrm>
            <a:off x="361154" y="589173"/>
            <a:ext cx="8421688" cy="3536949"/>
          </a:xfrm>
        </p:spPr>
        <p:txBody>
          <a:bodyPr>
            <a:normAutofit/>
          </a:bodyPr>
          <a:lstStyle/>
          <a:p>
            <a:pPr marL="0" indent="0" algn="ctr">
              <a:buNone/>
            </a:pPr>
            <a:r>
              <a:rPr lang="fr-FR" sz="1800" dirty="0"/>
              <a:t>Elimination of </a:t>
            </a:r>
            <a:r>
              <a:rPr lang="fr-FR" sz="1800" dirty="0" err="1"/>
              <a:t>disease</a:t>
            </a:r>
            <a:r>
              <a:rPr lang="fr-FR" sz="1800" dirty="0"/>
              <a:t> = </a:t>
            </a:r>
            <a:r>
              <a:rPr lang="fr-FR" sz="1800" dirty="0" err="1"/>
              <a:t>achieving</a:t>
            </a:r>
            <a:r>
              <a:rPr lang="fr-FR" sz="1800" dirty="0"/>
              <a:t> </a:t>
            </a:r>
            <a:r>
              <a:rPr lang="fr-FR" sz="1800" dirty="0" err="1"/>
              <a:t>remission</a:t>
            </a:r>
            <a:endParaRPr lang="fr-FR" sz="1800" dirty="0"/>
          </a:p>
          <a:p>
            <a:pPr marL="0" indent="0" algn="ctr">
              <a:buNone/>
            </a:pPr>
            <a:r>
              <a:rPr lang="fr-FR" sz="1800" dirty="0"/>
              <a:t>+</a:t>
            </a:r>
          </a:p>
          <a:p>
            <a:pPr marL="0" indent="0" algn="ctr">
              <a:buNone/>
            </a:pPr>
            <a:r>
              <a:rPr lang="fr-FR" sz="1800" dirty="0"/>
              <a:t>Prevention of </a:t>
            </a:r>
            <a:r>
              <a:rPr lang="fr-FR" sz="1800" dirty="0" err="1"/>
              <a:t>recurrence</a:t>
            </a:r>
            <a:r>
              <a:rPr lang="fr-FR" sz="1800" dirty="0"/>
              <a:t> of </a:t>
            </a:r>
            <a:r>
              <a:rPr lang="fr-FR" sz="1800" dirty="0" err="1"/>
              <a:t>disease</a:t>
            </a:r>
            <a:r>
              <a:rPr lang="fr-FR" sz="1800" dirty="0"/>
              <a:t> (relapse)</a:t>
            </a:r>
            <a:endParaRPr lang="en-US" sz="1800" dirty="0"/>
          </a:p>
        </p:txBody>
      </p:sp>
      <p:sp>
        <p:nvSpPr>
          <p:cNvPr id="4" name="Arrow: Down 3">
            <a:extLst>
              <a:ext uri="{FF2B5EF4-FFF2-40B4-BE49-F238E27FC236}">
                <a16:creationId xmlns:a16="http://schemas.microsoft.com/office/drawing/2014/main" id="{CF42E678-AECE-4EA6-A81F-1E6CA81FA528}"/>
              </a:ext>
            </a:extLst>
          </p:cNvPr>
          <p:cNvSpPr/>
          <p:nvPr/>
        </p:nvSpPr>
        <p:spPr>
          <a:xfrm>
            <a:off x="4310216" y="1719586"/>
            <a:ext cx="523567" cy="796413"/>
          </a:xfrm>
          <a:prstGeom prst="downArrow">
            <a:avLst/>
          </a:prstGeom>
          <a:solidFill>
            <a:srgbClr val="152442"/>
          </a:solidFill>
          <a:ln>
            <a:solidFill>
              <a:srgbClr val="15244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F17FFE8-5BD8-4710-8ACD-0D87BA55779E}"/>
              </a:ext>
            </a:extLst>
          </p:cNvPr>
          <p:cNvSpPr txBox="1"/>
          <p:nvPr/>
        </p:nvSpPr>
        <p:spPr>
          <a:xfrm>
            <a:off x="2322870" y="2721779"/>
            <a:ext cx="5021826" cy="369332"/>
          </a:xfrm>
          <a:prstGeom prst="rect">
            <a:avLst/>
          </a:prstGeom>
          <a:noFill/>
        </p:spPr>
        <p:txBody>
          <a:bodyPr wrap="square" rtlCol="0">
            <a:spAutoFit/>
          </a:bodyPr>
          <a:lstStyle/>
          <a:p>
            <a:r>
              <a:rPr lang="fr-FR" dirty="0">
                <a:solidFill>
                  <a:srgbClr val="D72240"/>
                </a:solidFill>
                <a:latin typeface="Arial" panose="020B0604020202020204" pitchFamily="34" charset="0"/>
                <a:cs typeface="Arial" panose="020B0604020202020204" pitchFamily="34" charset="0"/>
              </a:rPr>
              <a:t>Importance of Minimal </a:t>
            </a:r>
            <a:r>
              <a:rPr lang="fr-FR" dirty="0" err="1">
                <a:solidFill>
                  <a:srgbClr val="D72240"/>
                </a:solidFill>
                <a:latin typeface="Arial" panose="020B0604020202020204" pitchFamily="34" charset="0"/>
                <a:cs typeface="Arial" panose="020B0604020202020204" pitchFamily="34" charset="0"/>
              </a:rPr>
              <a:t>Residual</a:t>
            </a:r>
            <a:r>
              <a:rPr lang="fr-FR" dirty="0">
                <a:solidFill>
                  <a:srgbClr val="D72240"/>
                </a:solidFill>
                <a:latin typeface="Arial" panose="020B0604020202020204" pitchFamily="34" charset="0"/>
                <a:cs typeface="Arial" panose="020B0604020202020204" pitchFamily="34" charset="0"/>
              </a:rPr>
              <a:t> </a:t>
            </a:r>
            <a:r>
              <a:rPr lang="fr-FR" dirty="0" err="1">
                <a:solidFill>
                  <a:srgbClr val="D72240"/>
                </a:solidFill>
                <a:latin typeface="Arial" panose="020B0604020202020204" pitchFamily="34" charset="0"/>
                <a:cs typeface="Arial" panose="020B0604020202020204" pitchFamily="34" charset="0"/>
              </a:rPr>
              <a:t>Disease</a:t>
            </a:r>
            <a:r>
              <a:rPr lang="fr-FR" dirty="0">
                <a:solidFill>
                  <a:srgbClr val="D72240"/>
                </a:solidFill>
                <a:latin typeface="Arial" panose="020B0604020202020204" pitchFamily="34" charset="0"/>
                <a:cs typeface="Arial" panose="020B0604020202020204" pitchFamily="34" charset="0"/>
              </a:rPr>
              <a:t> (MRD)</a:t>
            </a:r>
            <a:endParaRPr lang="en-US" dirty="0">
              <a:solidFill>
                <a:srgbClr val="D7224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153D38B-9F2E-4FE9-BFD4-166982BD8E5A}"/>
              </a:ext>
            </a:extLst>
          </p:cNvPr>
          <p:cNvPicPr>
            <a:picLocks noChangeAspect="1"/>
          </p:cNvPicPr>
          <p:nvPr/>
        </p:nvPicPr>
        <p:blipFill>
          <a:blip r:embed="rId2"/>
          <a:stretch>
            <a:fillRect/>
          </a:stretch>
        </p:blipFill>
        <p:spPr>
          <a:xfrm>
            <a:off x="3215035" y="3139304"/>
            <a:ext cx="2713925" cy="2048527"/>
          </a:xfrm>
          <a:prstGeom prst="rect">
            <a:avLst/>
          </a:prstGeom>
        </p:spPr>
      </p:pic>
    </p:spTree>
    <p:extLst>
      <p:ext uri="{BB962C8B-B14F-4D97-AF65-F5344CB8AC3E}">
        <p14:creationId xmlns:p14="http://schemas.microsoft.com/office/powerpoint/2010/main" val="23289114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B98900-5DDB-41B4-99EA-4E6E7BB527BC}"/>
              </a:ext>
            </a:extLst>
          </p:cNvPr>
          <p:cNvSpPr>
            <a:spLocks noGrp="1"/>
          </p:cNvSpPr>
          <p:nvPr>
            <p:ph type="title"/>
          </p:nvPr>
        </p:nvSpPr>
        <p:spPr/>
        <p:txBody>
          <a:bodyPr anchor="b">
            <a:normAutofit/>
          </a:bodyPr>
          <a:lstStyle/>
          <a:p>
            <a:pPr>
              <a:lnSpc>
                <a:spcPct val="90000"/>
              </a:lnSpc>
            </a:pPr>
            <a:r>
              <a:rPr lang="fr-FR" sz="1700"/>
              <a:t>MRD </a:t>
            </a:r>
            <a:r>
              <a:rPr lang="fr-FR" sz="1700" err="1"/>
              <a:t>based</a:t>
            </a:r>
            <a:r>
              <a:rPr lang="fr-FR" sz="1700"/>
              <a:t> </a:t>
            </a:r>
            <a:r>
              <a:rPr lang="fr-FR" sz="1700" err="1"/>
              <a:t>terminology</a:t>
            </a:r>
            <a:r>
              <a:rPr lang="fr-FR" sz="1700"/>
              <a:t> for </a:t>
            </a:r>
            <a:r>
              <a:rPr lang="fr-FR" sz="1700" err="1"/>
              <a:t>defining</a:t>
            </a:r>
            <a:r>
              <a:rPr lang="fr-FR" sz="1700"/>
              <a:t> </a:t>
            </a:r>
            <a:r>
              <a:rPr lang="fr-FR" sz="1700" err="1"/>
              <a:t>treatment</a:t>
            </a:r>
            <a:r>
              <a:rPr lang="fr-FR" sz="1700"/>
              <a:t> </a:t>
            </a:r>
            <a:r>
              <a:rPr lang="fr-FR" sz="1700" err="1"/>
              <a:t>response</a:t>
            </a:r>
            <a:endParaRPr lang="en-US" sz="1700"/>
          </a:p>
        </p:txBody>
      </p:sp>
      <p:sp>
        <p:nvSpPr>
          <p:cNvPr id="11" name="Text Placeholder 10">
            <a:extLst>
              <a:ext uri="{FF2B5EF4-FFF2-40B4-BE49-F238E27FC236}">
                <a16:creationId xmlns:a16="http://schemas.microsoft.com/office/drawing/2014/main" id="{3A904F33-D37E-4921-AAE8-F6C0D0F5A732}"/>
              </a:ext>
            </a:extLst>
          </p:cNvPr>
          <p:cNvSpPr>
            <a:spLocks noGrp="1"/>
          </p:cNvSpPr>
          <p:nvPr>
            <p:ph type="body" sz="quarter" idx="3"/>
          </p:nvPr>
        </p:nvSpPr>
        <p:spPr/>
        <p:txBody>
          <a:bodyPr/>
          <a:lstStyle/>
          <a:p>
            <a:endParaRPr lang="en-US"/>
          </a:p>
        </p:txBody>
      </p:sp>
      <p:pic>
        <p:nvPicPr>
          <p:cNvPr id="8" name="Picture 7">
            <a:extLst>
              <a:ext uri="{FF2B5EF4-FFF2-40B4-BE49-F238E27FC236}">
                <a16:creationId xmlns:a16="http://schemas.microsoft.com/office/drawing/2014/main" id="{33772734-21D2-4C1B-BDF5-1A70F8A0733D}"/>
              </a:ext>
            </a:extLst>
          </p:cNvPr>
          <p:cNvPicPr>
            <a:picLocks noChangeAspect="1"/>
          </p:cNvPicPr>
          <p:nvPr/>
        </p:nvPicPr>
        <p:blipFill>
          <a:blip r:embed="rId3"/>
          <a:stretch>
            <a:fillRect/>
          </a:stretch>
        </p:blipFill>
        <p:spPr>
          <a:xfrm>
            <a:off x="3686562" y="1076325"/>
            <a:ext cx="5111750" cy="2888137"/>
          </a:xfrm>
          <a:prstGeom prst="rect">
            <a:avLst/>
          </a:prstGeom>
          <a:noFill/>
        </p:spPr>
      </p:pic>
      <p:pic>
        <p:nvPicPr>
          <p:cNvPr id="15" name="Picture 14">
            <a:extLst>
              <a:ext uri="{FF2B5EF4-FFF2-40B4-BE49-F238E27FC236}">
                <a16:creationId xmlns:a16="http://schemas.microsoft.com/office/drawing/2014/main" id="{396A1CA6-D8F9-4738-8ADF-FA0C52895888}"/>
              </a:ext>
            </a:extLst>
          </p:cNvPr>
          <p:cNvPicPr>
            <a:picLocks noChangeAspect="1"/>
          </p:cNvPicPr>
          <p:nvPr/>
        </p:nvPicPr>
        <p:blipFill>
          <a:blip r:embed="rId4"/>
          <a:stretch>
            <a:fillRect/>
          </a:stretch>
        </p:blipFill>
        <p:spPr>
          <a:xfrm>
            <a:off x="170576" y="967053"/>
            <a:ext cx="3404475" cy="2675799"/>
          </a:xfrm>
          <a:prstGeom prst="rect">
            <a:avLst/>
          </a:prstGeom>
        </p:spPr>
      </p:pic>
      <p:sp>
        <p:nvSpPr>
          <p:cNvPr id="16" name="TextBox 15">
            <a:extLst>
              <a:ext uri="{FF2B5EF4-FFF2-40B4-BE49-F238E27FC236}">
                <a16:creationId xmlns:a16="http://schemas.microsoft.com/office/drawing/2014/main" id="{A0908363-E6EF-4740-9C82-434C38991CA9}"/>
              </a:ext>
            </a:extLst>
          </p:cNvPr>
          <p:cNvSpPr txBox="1"/>
          <p:nvPr/>
        </p:nvSpPr>
        <p:spPr>
          <a:xfrm>
            <a:off x="170576" y="3570742"/>
            <a:ext cx="3515986" cy="1107996"/>
          </a:xfrm>
          <a:prstGeom prst="rect">
            <a:avLst/>
          </a:prstGeom>
          <a:noFill/>
        </p:spPr>
        <p:txBody>
          <a:bodyPr wrap="square" rtlCol="0">
            <a:spAutoFit/>
          </a:bodyPr>
          <a:lstStyle/>
          <a:p>
            <a:pPr marL="285750" indent="-285750">
              <a:buFont typeface="Arial" panose="020B0604020202020204" pitchFamily="34" charset="0"/>
              <a:buChar char="•"/>
            </a:pPr>
            <a:r>
              <a:rPr lang="fr-FR" sz="1200" dirty="0">
                <a:solidFill>
                  <a:srgbClr val="152442"/>
                </a:solidFill>
                <a:latin typeface="Arial" panose="020B0604020202020204" pitchFamily="34" charset="0"/>
                <a:cs typeface="Arial" panose="020B0604020202020204" pitchFamily="34" charset="0"/>
              </a:rPr>
              <a:t>Iceberg = patient</a:t>
            </a:r>
          </a:p>
          <a:p>
            <a:pPr marL="285750" indent="-285750">
              <a:buFont typeface="Arial" panose="020B0604020202020204" pitchFamily="34" charset="0"/>
              <a:buChar char="•"/>
            </a:pPr>
            <a:r>
              <a:rPr lang="fr-FR" sz="1200" dirty="0" err="1">
                <a:solidFill>
                  <a:srgbClr val="152442"/>
                </a:solidFill>
                <a:latin typeface="Arial" panose="020B0604020202020204" pitchFamily="34" charset="0"/>
                <a:cs typeface="Arial" panose="020B0604020202020204" pitchFamily="34" charset="0"/>
              </a:rPr>
              <a:t>Sea</a:t>
            </a:r>
            <a:r>
              <a:rPr lang="fr-FR" sz="1200" dirty="0">
                <a:solidFill>
                  <a:srgbClr val="152442"/>
                </a:solidFill>
                <a:latin typeface="Arial" panose="020B0604020202020204" pitchFamily="34" charset="0"/>
                <a:cs typeface="Arial" panose="020B0604020202020204" pitchFamily="34" charset="0"/>
              </a:rPr>
              <a:t> </a:t>
            </a:r>
            <a:r>
              <a:rPr lang="fr-FR" sz="1200" dirty="0" err="1">
                <a:solidFill>
                  <a:srgbClr val="152442"/>
                </a:solidFill>
                <a:latin typeface="Arial" panose="020B0604020202020204" pitchFamily="34" charset="0"/>
                <a:cs typeface="Arial" panose="020B0604020202020204" pitchFamily="34" charset="0"/>
              </a:rPr>
              <a:t>level</a:t>
            </a:r>
            <a:r>
              <a:rPr lang="fr-FR" sz="1200" dirty="0">
                <a:solidFill>
                  <a:srgbClr val="152442"/>
                </a:solidFill>
                <a:latin typeface="Arial" panose="020B0604020202020204" pitchFamily="34" charset="0"/>
                <a:cs typeface="Arial" panose="020B0604020202020204" pitchFamily="34" charset="0"/>
              </a:rPr>
              <a:t> = </a:t>
            </a:r>
            <a:r>
              <a:rPr lang="fr-FR" sz="1200" dirty="0" err="1">
                <a:solidFill>
                  <a:srgbClr val="152442"/>
                </a:solidFill>
                <a:latin typeface="Arial" panose="020B0604020202020204" pitchFamily="34" charset="0"/>
                <a:cs typeface="Arial" panose="020B0604020202020204" pitchFamily="34" charset="0"/>
              </a:rPr>
              <a:t>disease</a:t>
            </a:r>
            <a:r>
              <a:rPr lang="fr-FR" sz="1200" dirty="0">
                <a:solidFill>
                  <a:srgbClr val="152442"/>
                </a:solidFill>
                <a:latin typeface="Arial" panose="020B0604020202020204" pitchFamily="34" charset="0"/>
                <a:cs typeface="Arial" panose="020B0604020202020204" pitchFamily="34" charset="0"/>
              </a:rPr>
              <a:t> </a:t>
            </a:r>
            <a:r>
              <a:rPr lang="fr-FR" sz="1200" dirty="0" err="1">
                <a:solidFill>
                  <a:srgbClr val="152442"/>
                </a:solidFill>
                <a:latin typeface="Arial" panose="020B0604020202020204" pitchFamily="34" charset="0"/>
                <a:cs typeface="Arial" panose="020B0604020202020204" pitchFamily="34" charset="0"/>
              </a:rPr>
              <a:t>you</a:t>
            </a:r>
            <a:r>
              <a:rPr lang="fr-FR" sz="1200" dirty="0">
                <a:solidFill>
                  <a:srgbClr val="152442"/>
                </a:solidFill>
                <a:latin typeface="Arial" panose="020B0604020202020204" pitchFamily="34" charset="0"/>
                <a:cs typeface="Arial" panose="020B0604020202020204" pitchFamily="34" charset="0"/>
              </a:rPr>
              <a:t> can </a:t>
            </a:r>
            <a:r>
              <a:rPr lang="fr-FR" sz="1200" dirty="0" err="1">
                <a:solidFill>
                  <a:srgbClr val="152442"/>
                </a:solidFill>
                <a:latin typeface="Arial" panose="020B0604020202020204" pitchFamily="34" charset="0"/>
                <a:cs typeface="Arial" panose="020B0604020202020204" pitchFamily="34" charset="0"/>
              </a:rPr>
              <a:t>see</a:t>
            </a:r>
            <a:r>
              <a:rPr lang="fr-FR" sz="1200" dirty="0">
                <a:solidFill>
                  <a:srgbClr val="152442"/>
                </a:solidFill>
                <a:latin typeface="Arial" panose="020B0604020202020204" pitchFamily="34" charset="0"/>
                <a:cs typeface="Arial" panose="020B0604020202020204" pitchFamily="34" charset="0"/>
              </a:rPr>
              <a:t> by </a:t>
            </a:r>
            <a:r>
              <a:rPr lang="fr-FR" sz="1200" dirty="0" err="1">
                <a:solidFill>
                  <a:srgbClr val="152442"/>
                </a:solidFill>
                <a:latin typeface="Arial" panose="020B0604020202020204" pitchFamily="34" charset="0"/>
                <a:cs typeface="Arial" panose="020B0604020202020204" pitchFamily="34" charset="0"/>
              </a:rPr>
              <a:t>eye</a:t>
            </a:r>
            <a:endParaRPr lang="fr-FR" sz="1200" dirty="0">
              <a:solidFill>
                <a:srgbClr val="15244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200" dirty="0" err="1">
                <a:solidFill>
                  <a:srgbClr val="152442"/>
                </a:solidFill>
                <a:latin typeface="Arial" panose="020B0604020202020204" pitchFamily="34" charset="0"/>
                <a:cs typeface="Arial" panose="020B0604020202020204" pitchFamily="34" charset="0"/>
              </a:rPr>
              <a:t>Below</a:t>
            </a:r>
            <a:r>
              <a:rPr lang="fr-FR" sz="1200" dirty="0">
                <a:solidFill>
                  <a:srgbClr val="152442"/>
                </a:solidFill>
                <a:latin typeface="Arial" panose="020B0604020202020204" pitchFamily="34" charset="0"/>
                <a:cs typeface="Arial" panose="020B0604020202020204" pitchFamily="34" charset="0"/>
              </a:rPr>
              <a:t> </a:t>
            </a:r>
            <a:r>
              <a:rPr lang="fr-FR" sz="1200" dirty="0" err="1">
                <a:solidFill>
                  <a:srgbClr val="152442"/>
                </a:solidFill>
                <a:latin typeface="Arial" panose="020B0604020202020204" pitchFamily="34" charset="0"/>
                <a:cs typeface="Arial" panose="020B0604020202020204" pitchFamily="34" charset="0"/>
              </a:rPr>
              <a:t>sea</a:t>
            </a:r>
            <a:r>
              <a:rPr lang="fr-FR" sz="1200" dirty="0">
                <a:solidFill>
                  <a:srgbClr val="152442"/>
                </a:solidFill>
                <a:latin typeface="Arial" panose="020B0604020202020204" pitchFamily="34" charset="0"/>
                <a:cs typeface="Arial" panose="020B0604020202020204" pitchFamily="34" charset="0"/>
              </a:rPr>
              <a:t> </a:t>
            </a:r>
            <a:r>
              <a:rPr lang="fr-FR" sz="1200" dirty="0" err="1">
                <a:solidFill>
                  <a:srgbClr val="152442"/>
                </a:solidFill>
                <a:latin typeface="Arial" panose="020B0604020202020204" pitchFamily="34" charset="0"/>
                <a:cs typeface="Arial" panose="020B0604020202020204" pitchFamily="34" charset="0"/>
              </a:rPr>
              <a:t>level</a:t>
            </a:r>
            <a:r>
              <a:rPr lang="fr-FR" sz="1200" dirty="0">
                <a:solidFill>
                  <a:srgbClr val="152442"/>
                </a:solidFill>
                <a:latin typeface="Arial" panose="020B0604020202020204" pitchFamily="34" charset="0"/>
                <a:cs typeface="Arial" panose="020B0604020202020204" pitchFamily="34" charset="0"/>
              </a:rPr>
              <a:t> = </a:t>
            </a:r>
            <a:r>
              <a:rPr lang="fr-FR" sz="1200" dirty="0" err="1">
                <a:solidFill>
                  <a:srgbClr val="152442"/>
                </a:solidFill>
                <a:latin typeface="Arial" panose="020B0604020202020204" pitchFamily="34" charset="0"/>
                <a:cs typeface="Arial" panose="020B0604020202020204" pitchFamily="34" charset="0"/>
              </a:rPr>
              <a:t>disease</a:t>
            </a:r>
            <a:r>
              <a:rPr lang="fr-FR" sz="1200" dirty="0">
                <a:solidFill>
                  <a:srgbClr val="152442"/>
                </a:solidFill>
                <a:latin typeface="Arial" panose="020B0604020202020204" pitchFamily="34" charset="0"/>
                <a:cs typeface="Arial" panose="020B0604020202020204" pitchFamily="34" charset="0"/>
              </a:rPr>
              <a:t> </a:t>
            </a:r>
            <a:r>
              <a:rPr lang="fr-FR" sz="1200" dirty="0" err="1">
                <a:solidFill>
                  <a:srgbClr val="152442"/>
                </a:solidFill>
                <a:latin typeface="Arial" panose="020B0604020202020204" pitchFamily="34" charset="0"/>
                <a:cs typeface="Arial" panose="020B0604020202020204" pitchFamily="34" charset="0"/>
              </a:rPr>
              <a:t>you</a:t>
            </a:r>
            <a:r>
              <a:rPr lang="fr-FR" sz="1200" dirty="0">
                <a:solidFill>
                  <a:srgbClr val="152442"/>
                </a:solidFill>
                <a:latin typeface="Arial" panose="020B0604020202020204" pitchFamily="34" charset="0"/>
                <a:cs typeface="Arial" panose="020B0604020202020204" pitchFamily="34" charset="0"/>
              </a:rPr>
              <a:t> can </a:t>
            </a:r>
            <a:r>
              <a:rPr lang="fr-FR" sz="1200" dirty="0" err="1">
                <a:solidFill>
                  <a:srgbClr val="152442"/>
                </a:solidFill>
                <a:latin typeface="Arial" panose="020B0604020202020204" pitchFamily="34" charset="0"/>
                <a:cs typeface="Arial" panose="020B0604020202020204" pitchFamily="34" charset="0"/>
              </a:rPr>
              <a:t>see</a:t>
            </a:r>
            <a:r>
              <a:rPr lang="fr-FR" sz="1200" dirty="0">
                <a:solidFill>
                  <a:srgbClr val="152442"/>
                </a:solidFill>
                <a:latin typeface="Arial" panose="020B0604020202020204" pitchFamily="34" charset="0"/>
                <a:cs typeface="Arial" panose="020B0604020202020204" pitchFamily="34" charset="0"/>
              </a:rPr>
              <a:t> </a:t>
            </a:r>
            <a:r>
              <a:rPr lang="fr-FR" sz="1200" dirty="0" err="1">
                <a:solidFill>
                  <a:srgbClr val="152442"/>
                </a:solidFill>
                <a:latin typeface="Arial" panose="020B0604020202020204" pitchFamily="34" charset="0"/>
                <a:cs typeface="Arial" panose="020B0604020202020204" pitchFamily="34" charset="0"/>
              </a:rPr>
              <a:t>with</a:t>
            </a:r>
            <a:r>
              <a:rPr lang="fr-FR" sz="1200" dirty="0">
                <a:solidFill>
                  <a:srgbClr val="152442"/>
                </a:solidFill>
                <a:latin typeface="Arial" panose="020B0604020202020204" pitchFamily="34" charset="0"/>
                <a:cs typeface="Arial" panose="020B0604020202020204" pitchFamily="34" charset="0"/>
              </a:rPr>
              <a:t> </a:t>
            </a:r>
            <a:r>
              <a:rPr lang="fr-FR" sz="1200" dirty="0" err="1">
                <a:solidFill>
                  <a:srgbClr val="152442"/>
                </a:solidFill>
                <a:latin typeface="Arial" panose="020B0604020202020204" pitchFamily="34" charset="0"/>
                <a:cs typeface="Arial" panose="020B0604020202020204" pitchFamily="34" charset="0"/>
              </a:rPr>
              <a:t>specific</a:t>
            </a:r>
            <a:r>
              <a:rPr lang="fr-FR" sz="1200" dirty="0">
                <a:solidFill>
                  <a:srgbClr val="152442"/>
                </a:solidFill>
                <a:latin typeface="Arial" panose="020B0604020202020204" pitchFamily="34" charset="0"/>
                <a:cs typeface="Arial" panose="020B0604020202020204" pitchFamily="34" charset="0"/>
              </a:rPr>
              <a:t> </a:t>
            </a:r>
            <a:r>
              <a:rPr lang="fr-FR" sz="1200" dirty="0" err="1">
                <a:solidFill>
                  <a:srgbClr val="152442"/>
                </a:solidFill>
                <a:latin typeface="Arial" panose="020B0604020202020204" pitchFamily="34" charset="0"/>
                <a:cs typeface="Arial" panose="020B0604020202020204" pitchFamily="34" charset="0"/>
              </a:rPr>
              <a:t>technics</a:t>
            </a:r>
            <a:endParaRPr lang="en-US" sz="1200" dirty="0">
              <a:solidFill>
                <a:srgbClr val="152442"/>
              </a:solidFill>
              <a:latin typeface="Arial" panose="020B0604020202020204" pitchFamily="34" charset="0"/>
              <a:cs typeface="Arial" panose="020B0604020202020204" pitchFamily="34" charset="0"/>
            </a:endParaRPr>
          </a:p>
          <a:p>
            <a:endParaRPr lang="en-US" sz="1600" dirty="0"/>
          </a:p>
        </p:txBody>
      </p:sp>
    </p:spTree>
    <p:extLst>
      <p:ext uri="{BB962C8B-B14F-4D97-AF65-F5344CB8AC3E}">
        <p14:creationId xmlns:p14="http://schemas.microsoft.com/office/powerpoint/2010/main" val="34594614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68DE2D7-6289-4985-AE90-1DC6B2D3A7A5}"/>
              </a:ext>
            </a:extLst>
          </p:cNvPr>
          <p:cNvSpPr>
            <a:spLocks noGrp="1"/>
          </p:cNvSpPr>
          <p:nvPr>
            <p:ph type="title"/>
          </p:nvPr>
        </p:nvSpPr>
        <p:spPr/>
        <p:txBody>
          <a:bodyPr/>
          <a:lstStyle/>
          <a:p>
            <a:r>
              <a:rPr lang="fr-FR" dirty="0"/>
              <a:t>Risk </a:t>
            </a:r>
            <a:r>
              <a:rPr lang="fr-FR" dirty="0" err="1"/>
              <a:t>criteria</a:t>
            </a:r>
            <a:endParaRPr lang="en-US" dirty="0"/>
          </a:p>
        </p:txBody>
      </p:sp>
      <p:sp>
        <p:nvSpPr>
          <p:cNvPr id="11" name="Content Placeholder 10">
            <a:extLst>
              <a:ext uri="{FF2B5EF4-FFF2-40B4-BE49-F238E27FC236}">
                <a16:creationId xmlns:a16="http://schemas.microsoft.com/office/drawing/2014/main" id="{844960B8-BF4C-4989-ACC4-DD4C8E87A8BC}"/>
              </a:ext>
            </a:extLst>
          </p:cNvPr>
          <p:cNvSpPr>
            <a:spLocks noGrp="1"/>
          </p:cNvSpPr>
          <p:nvPr>
            <p:ph idx="1"/>
          </p:nvPr>
        </p:nvSpPr>
        <p:spPr>
          <a:xfrm>
            <a:off x="265112" y="817513"/>
            <a:ext cx="8421688" cy="3946217"/>
          </a:xfrm>
        </p:spPr>
        <p:txBody>
          <a:bodyPr/>
          <a:lstStyle/>
          <a:p>
            <a:pPr marL="0" indent="0">
              <a:buNone/>
            </a:pPr>
            <a:r>
              <a:rPr lang="fr-FR" dirty="0" err="1"/>
              <a:t>Increased</a:t>
            </a:r>
            <a:r>
              <a:rPr lang="fr-FR" dirty="0"/>
              <a:t> </a:t>
            </a:r>
            <a:r>
              <a:rPr lang="fr-FR" dirty="0" err="1"/>
              <a:t>risk</a:t>
            </a:r>
            <a:r>
              <a:rPr lang="fr-FR" dirty="0"/>
              <a:t> if: </a:t>
            </a:r>
          </a:p>
          <a:p>
            <a:r>
              <a:rPr lang="fr-FR" dirty="0"/>
              <a:t>Age &gt; 40 </a:t>
            </a:r>
            <a:r>
              <a:rPr lang="fr-FR" dirty="0" err="1"/>
              <a:t>years</a:t>
            </a:r>
            <a:endParaRPr lang="fr-FR" dirty="0"/>
          </a:p>
          <a:p>
            <a:r>
              <a:rPr lang="fr-FR" dirty="0"/>
              <a:t>WCC &gt; 30x10</a:t>
            </a:r>
            <a:r>
              <a:rPr lang="fr-FR" baseline="30000" dirty="0"/>
              <a:t>9</a:t>
            </a:r>
            <a:r>
              <a:rPr lang="fr-FR" dirty="0"/>
              <a:t>/1 (B </a:t>
            </a:r>
            <a:r>
              <a:rPr lang="fr-FR" dirty="0" err="1"/>
              <a:t>cell</a:t>
            </a:r>
            <a:r>
              <a:rPr lang="fr-FR" dirty="0"/>
              <a:t>) or &gt; 100x10</a:t>
            </a:r>
            <a:r>
              <a:rPr lang="fr-FR" baseline="30000" dirty="0"/>
              <a:t>9</a:t>
            </a:r>
            <a:r>
              <a:rPr lang="fr-FR" dirty="0"/>
              <a:t>/1 (T </a:t>
            </a:r>
            <a:r>
              <a:rPr lang="fr-FR" dirty="0" err="1"/>
              <a:t>cell</a:t>
            </a:r>
            <a:r>
              <a:rPr lang="fr-FR" dirty="0"/>
              <a:t>) </a:t>
            </a:r>
          </a:p>
          <a:p>
            <a:r>
              <a:rPr lang="fr-FR" dirty="0"/>
              <a:t>Poor </a:t>
            </a:r>
            <a:r>
              <a:rPr lang="fr-FR" dirty="0" err="1"/>
              <a:t>risk</a:t>
            </a:r>
            <a:r>
              <a:rPr lang="fr-FR" dirty="0"/>
              <a:t> </a:t>
            </a:r>
            <a:r>
              <a:rPr lang="fr-FR" dirty="0" err="1"/>
              <a:t>cytogenetics</a:t>
            </a:r>
            <a:endParaRPr lang="fr-FR" dirty="0"/>
          </a:p>
          <a:p>
            <a:r>
              <a:rPr lang="en-US" dirty="0"/>
              <a:t>MRD persistence after induction = first month of treatment</a:t>
            </a:r>
          </a:p>
          <a:p>
            <a:pPr marL="0" indent="0">
              <a:buNone/>
            </a:pPr>
            <a:r>
              <a:rPr lang="en-US" dirty="0">
                <a:sym typeface="Wingdings" panose="05000000000000000000" pitchFamily="2" charset="2"/>
              </a:rPr>
              <a:t> All “increased-risk” patients advised to have stem cell transplant if a suitable donor is available</a:t>
            </a:r>
            <a:endParaRPr lang="en-US" dirty="0"/>
          </a:p>
        </p:txBody>
      </p:sp>
    </p:spTree>
    <p:extLst>
      <p:ext uri="{BB962C8B-B14F-4D97-AF65-F5344CB8AC3E}">
        <p14:creationId xmlns:p14="http://schemas.microsoft.com/office/powerpoint/2010/main" val="434450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704C4-DAFC-4FB1-ABA5-2C53053A131D}"/>
              </a:ext>
            </a:extLst>
          </p:cNvPr>
          <p:cNvSpPr>
            <a:spLocks noGrp="1"/>
          </p:cNvSpPr>
          <p:nvPr>
            <p:ph type="title"/>
          </p:nvPr>
        </p:nvSpPr>
        <p:spPr/>
        <p:txBody>
          <a:bodyPr/>
          <a:lstStyle/>
          <a:p>
            <a:r>
              <a:rPr lang="fr-FR" dirty="0" err="1"/>
              <a:t>What</a:t>
            </a:r>
            <a:r>
              <a:rPr lang="fr-FR" dirty="0"/>
              <a:t> </a:t>
            </a:r>
            <a:r>
              <a:rPr lang="fr-FR" dirty="0" err="1"/>
              <a:t>is</a:t>
            </a:r>
            <a:r>
              <a:rPr lang="fr-FR" dirty="0"/>
              <a:t> </a:t>
            </a:r>
            <a:r>
              <a:rPr lang="fr-FR" dirty="0" err="1"/>
              <a:t>leukemia</a:t>
            </a:r>
            <a:r>
              <a:rPr lang="fr-FR" dirty="0"/>
              <a:t> ? </a:t>
            </a:r>
            <a:endParaRPr lang="en-US" dirty="0"/>
          </a:p>
        </p:txBody>
      </p:sp>
      <p:sp>
        <p:nvSpPr>
          <p:cNvPr id="3" name="Content Placeholder 2">
            <a:extLst>
              <a:ext uri="{FF2B5EF4-FFF2-40B4-BE49-F238E27FC236}">
                <a16:creationId xmlns:a16="http://schemas.microsoft.com/office/drawing/2014/main" id="{AF9EAEFB-4448-4EE3-A9C9-8D6D64A5158C}"/>
              </a:ext>
            </a:extLst>
          </p:cNvPr>
          <p:cNvSpPr>
            <a:spLocks noGrp="1"/>
          </p:cNvSpPr>
          <p:nvPr>
            <p:ph idx="1"/>
          </p:nvPr>
        </p:nvSpPr>
        <p:spPr>
          <a:xfrm>
            <a:off x="265112" y="920751"/>
            <a:ext cx="8421688" cy="3924094"/>
          </a:xfrm>
        </p:spPr>
        <p:txBody>
          <a:bodyPr>
            <a:normAutofit/>
          </a:bodyPr>
          <a:lstStyle/>
          <a:p>
            <a:pPr algn="just"/>
            <a:r>
              <a:rPr lang="en-US" sz="1400" b="0" i="0" dirty="0">
                <a:effectLst/>
                <a:latin typeface="Arial" panose="020B0604020202020204" pitchFamily="34" charset="0"/>
                <a:cs typeface="Arial" panose="020B0604020202020204" pitchFamily="34" charset="0"/>
              </a:rPr>
              <a:t>There are many different types of leukemia. They are grouped based on the type of blood stem cell they developed from. </a:t>
            </a:r>
          </a:p>
          <a:p>
            <a:pPr lvl="1" algn="just"/>
            <a:r>
              <a:rPr lang="en-US" sz="1200" b="0" i="0" dirty="0">
                <a:effectLst/>
                <a:latin typeface="Arial" panose="020B0604020202020204" pitchFamily="34" charset="0"/>
                <a:cs typeface="Arial" panose="020B0604020202020204" pitchFamily="34" charset="0"/>
              </a:rPr>
              <a:t>Lymphocytic leukemias (also known as lymphoblastic leukemias) develop from abnormal lymphoid stem cells. </a:t>
            </a:r>
          </a:p>
          <a:p>
            <a:pPr lvl="1" algn="just"/>
            <a:r>
              <a:rPr lang="en-US" sz="1200" b="0" i="0" dirty="0">
                <a:effectLst/>
                <a:latin typeface="Arial" panose="020B0604020202020204" pitchFamily="34" charset="0"/>
                <a:cs typeface="Arial" panose="020B0604020202020204" pitchFamily="34" charset="0"/>
              </a:rPr>
              <a:t>Myelogenous leukemias develop from abnormal myeloid stem cells.</a:t>
            </a:r>
          </a:p>
          <a:p>
            <a:pPr algn="just"/>
            <a:r>
              <a:rPr lang="en-US" sz="1400" b="0" i="0" dirty="0">
                <a:effectLst/>
                <a:latin typeface="Arial" panose="020B0604020202020204" pitchFamily="34" charset="0"/>
                <a:cs typeface="Arial" panose="020B0604020202020204" pitchFamily="34" charset="0"/>
              </a:rPr>
              <a:t>The types of leukemia are further grouped based on how quickly the leukemia develops and grows</a:t>
            </a:r>
            <a:r>
              <a:rPr lang="en-US" sz="1600" b="0" i="0" dirty="0">
                <a:effectLst/>
                <a:latin typeface="Arial" panose="020B0604020202020204" pitchFamily="34" charset="0"/>
                <a:cs typeface="Arial" panose="020B0604020202020204" pitchFamily="34" charset="0"/>
              </a:rPr>
              <a:t>.</a:t>
            </a:r>
          </a:p>
          <a:p>
            <a:pPr lvl="1" algn="just"/>
            <a:r>
              <a:rPr lang="en-US" sz="1200" b="0" i="0" dirty="0">
                <a:effectLst/>
                <a:latin typeface="Arial" panose="020B0604020202020204" pitchFamily="34" charset="0"/>
                <a:cs typeface="Arial" panose="020B0604020202020204" pitchFamily="34" charset="0"/>
              </a:rPr>
              <a:t>Acute leukemias start suddenly, developing within days or weeks. </a:t>
            </a:r>
          </a:p>
          <a:p>
            <a:pPr lvl="1" algn="just"/>
            <a:r>
              <a:rPr lang="en-US" sz="1200" b="0" i="0" dirty="0">
                <a:effectLst/>
                <a:latin typeface="Arial" panose="020B0604020202020204" pitchFamily="34" charset="0"/>
                <a:cs typeface="Arial" panose="020B0604020202020204" pitchFamily="34" charset="0"/>
              </a:rPr>
              <a:t>Chronic leukemias develop slowly over months or years.</a:t>
            </a:r>
          </a:p>
          <a:p>
            <a:pPr algn="just"/>
            <a:r>
              <a:rPr lang="en-US" sz="1400" b="0" i="0" dirty="0">
                <a:effectLst/>
                <a:latin typeface="Arial" panose="020B0604020202020204" pitchFamily="34" charset="0"/>
                <a:cs typeface="Arial" panose="020B0604020202020204" pitchFamily="34" charset="0"/>
              </a:rPr>
              <a:t>The 4 main types of leukemia are :</a:t>
            </a:r>
          </a:p>
          <a:p>
            <a:pPr lvl="1" algn="just"/>
            <a:r>
              <a:rPr lang="en-US" sz="1200" b="0" i="0" dirty="0">
                <a:effectLst/>
                <a:latin typeface="Arial" panose="020B0604020202020204" pitchFamily="34" charset="0"/>
                <a:cs typeface="Arial" panose="020B0604020202020204" pitchFamily="34" charset="0"/>
              </a:rPr>
              <a:t>acute lymphocytic leukemia (ALL), </a:t>
            </a:r>
          </a:p>
          <a:p>
            <a:pPr lvl="1" algn="just"/>
            <a:r>
              <a:rPr lang="en-US" sz="1200" b="0" i="0" dirty="0">
                <a:effectLst/>
                <a:latin typeface="Arial" panose="020B0604020202020204" pitchFamily="34" charset="0"/>
                <a:cs typeface="Arial" panose="020B0604020202020204" pitchFamily="34" charset="0"/>
              </a:rPr>
              <a:t>acute myelogenous leukemia (AML), </a:t>
            </a:r>
          </a:p>
          <a:p>
            <a:pPr lvl="1" algn="just"/>
            <a:r>
              <a:rPr lang="en-US" sz="1200" b="0" i="0" dirty="0">
                <a:effectLst/>
                <a:latin typeface="Arial" panose="020B0604020202020204" pitchFamily="34" charset="0"/>
                <a:cs typeface="Arial" panose="020B0604020202020204" pitchFamily="34" charset="0"/>
              </a:rPr>
              <a:t>chronic lymphocytic leukemia (CLL) and </a:t>
            </a:r>
          </a:p>
          <a:p>
            <a:pPr lvl="1" algn="just"/>
            <a:r>
              <a:rPr lang="en-US" sz="1200" b="0" i="0" dirty="0">
                <a:effectLst/>
                <a:latin typeface="Arial" panose="020B0604020202020204" pitchFamily="34" charset="0"/>
                <a:cs typeface="Arial" panose="020B0604020202020204" pitchFamily="34" charset="0"/>
              </a:rPr>
              <a:t>chronic myelogenous leukemia (CML).</a:t>
            </a:r>
          </a:p>
          <a:p>
            <a:pPr algn="just"/>
            <a:r>
              <a:rPr lang="en-US" sz="1400" b="0" i="0" dirty="0">
                <a:effectLst/>
                <a:latin typeface="Arial" panose="020B0604020202020204" pitchFamily="34" charset="0"/>
                <a:cs typeface="Arial" panose="020B0604020202020204" pitchFamily="34" charset="0"/>
              </a:rPr>
              <a:t>In adults, CLL and AML are the most common leukemias</a:t>
            </a:r>
            <a:r>
              <a:rPr lang="en-US" sz="1400" dirty="0">
                <a:latin typeface="Arial" panose="020B0604020202020204" pitchFamily="34" charset="0"/>
                <a:cs typeface="Arial" panose="020B0604020202020204" pitchFamily="34" charset="0"/>
              </a:rPr>
              <a:t>, while in children ALL is the most common leukemia.</a:t>
            </a:r>
            <a:r>
              <a:rPr lang="en-US" sz="1400" b="0" i="0" dirty="0">
                <a:effectLst/>
                <a:latin typeface="Arial" panose="020B0604020202020204" pitchFamily="34" charset="0"/>
                <a:cs typeface="Arial" panose="020B0604020202020204" pitchFamily="34" charset="0"/>
              </a:rPr>
              <a:t> There are many different subtypes of leukemia.</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97343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7423-DC54-4FE7-91BA-FF50970BACB1}"/>
              </a:ext>
            </a:extLst>
          </p:cNvPr>
          <p:cNvSpPr>
            <a:spLocks noGrp="1"/>
          </p:cNvSpPr>
          <p:nvPr>
            <p:ph type="title"/>
          </p:nvPr>
        </p:nvSpPr>
        <p:spPr>
          <a:xfrm>
            <a:off x="265112" y="126208"/>
            <a:ext cx="6923088" cy="400842"/>
          </a:xfrm>
        </p:spPr>
        <p:txBody>
          <a:bodyPr anchor="ctr">
            <a:normAutofit/>
          </a:bodyPr>
          <a:lstStyle/>
          <a:p>
            <a:pPr>
              <a:lnSpc>
                <a:spcPct val="90000"/>
              </a:lnSpc>
            </a:pPr>
            <a:r>
              <a:rPr lang="fr-FR" sz="2200" dirty="0" err="1"/>
              <a:t>Schema</a:t>
            </a:r>
            <a:r>
              <a:rPr lang="fr-FR" sz="2200" dirty="0"/>
              <a:t> for </a:t>
            </a:r>
            <a:r>
              <a:rPr lang="fr-FR" sz="2200" dirty="0" err="1"/>
              <a:t>adult</a:t>
            </a:r>
            <a:r>
              <a:rPr lang="fr-FR" sz="2200" dirty="0"/>
              <a:t> ALL </a:t>
            </a:r>
            <a:r>
              <a:rPr lang="fr-FR" sz="2200" dirty="0" err="1"/>
              <a:t>therapy</a:t>
            </a:r>
            <a:endParaRPr lang="en-US" sz="2200" dirty="0"/>
          </a:p>
        </p:txBody>
      </p:sp>
      <p:pic>
        <p:nvPicPr>
          <p:cNvPr id="5" name="Content Placeholder 4">
            <a:extLst>
              <a:ext uri="{FF2B5EF4-FFF2-40B4-BE49-F238E27FC236}">
                <a16:creationId xmlns:a16="http://schemas.microsoft.com/office/drawing/2014/main" id="{80D34953-8361-4419-B134-AF0E8515D22B}"/>
              </a:ext>
            </a:extLst>
          </p:cNvPr>
          <p:cNvPicPr>
            <a:picLocks noGrp="1" noChangeAspect="1"/>
          </p:cNvPicPr>
          <p:nvPr>
            <p:ph idx="1"/>
          </p:nvPr>
        </p:nvPicPr>
        <p:blipFill>
          <a:blip r:embed="rId2"/>
          <a:stretch>
            <a:fillRect/>
          </a:stretch>
        </p:blipFill>
        <p:spPr>
          <a:xfrm>
            <a:off x="1250921" y="803275"/>
            <a:ext cx="6642158" cy="3536949"/>
          </a:xfrm>
          <a:noFill/>
        </p:spPr>
      </p:pic>
    </p:spTree>
    <p:extLst>
      <p:ext uri="{BB962C8B-B14F-4D97-AF65-F5344CB8AC3E}">
        <p14:creationId xmlns:p14="http://schemas.microsoft.com/office/powerpoint/2010/main" val="42242235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49A51-957F-4813-B052-0A633E490A8C}"/>
              </a:ext>
            </a:extLst>
          </p:cNvPr>
          <p:cNvSpPr>
            <a:spLocks noGrp="1"/>
          </p:cNvSpPr>
          <p:nvPr>
            <p:ph type="title"/>
          </p:nvPr>
        </p:nvSpPr>
        <p:spPr/>
        <p:txBody>
          <a:bodyPr/>
          <a:lstStyle/>
          <a:p>
            <a:r>
              <a:rPr lang="fr-FR" dirty="0" err="1"/>
              <a:t>What</a:t>
            </a:r>
            <a:r>
              <a:rPr lang="fr-FR" dirty="0"/>
              <a:t> </a:t>
            </a:r>
            <a:r>
              <a:rPr lang="fr-FR" dirty="0" err="1"/>
              <a:t>is</a:t>
            </a:r>
            <a:r>
              <a:rPr lang="fr-FR" dirty="0"/>
              <a:t> new?</a:t>
            </a:r>
            <a:endParaRPr lang="en-US" dirty="0"/>
          </a:p>
        </p:txBody>
      </p:sp>
      <p:sp>
        <p:nvSpPr>
          <p:cNvPr id="3" name="Content Placeholder 2">
            <a:extLst>
              <a:ext uri="{FF2B5EF4-FFF2-40B4-BE49-F238E27FC236}">
                <a16:creationId xmlns:a16="http://schemas.microsoft.com/office/drawing/2014/main" id="{AB6BBA48-B01E-431A-B83C-FA80284DDEF9}"/>
              </a:ext>
            </a:extLst>
          </p:cNvPr>
          <p:cNvSpPr>
            <a:spLocks noGrp="1"/>
          </p:cNvSpPr>
          <p:nvPr>
            <p:ph idx="1"/>
          </p:nvPr>
        </p:nvSpPr>
        <p:spPr>
          <a:xfrm>
            <a:off x="265112" y="920751"/>
            <a:ext cx="8421688" cy="4156771"/>
          </a:xfrm>
        </p:spPr>
        <p:txBody>
          <a:bodyPr/>
          <a:lstStyle/>
          <a:p>
            <a:r>
              <a:rPr lang="fr-FR" dirty="0" err="1"/>
              <a:t>Immunotherapy</a:t>
            </a:r>
            <a:endParaRPr lang="fr-FR" dirty="0"/>
          </a:p>
          <a:p>
            <a:pPr lvl="1"/>
            <a:r>
              <a:rPr lang="fr-FR" dirty="0"/>
              <a:t>Monoclonal </a:t>
            </a:r>
            <a:r>
              <a:rPr lang="fr-FR" dirty="0" err="1"/>
              <a:t>antibodies</a:t>
            </a:r>
            <a:r>
              <a:rPr lang="fr-FR" dirty="0"/>
              <a:t> </a:t>
            </a:r>
            <a:r>
              <a:rPr lang="fr-FR" dirty="0" err="1"/>
              <a:t>recognize</a:t>
            </a:r>
            <a:r>
              <a:rPr lang="fr-FR" dirty="0"/>
              <a:t> the markers </a:t>
            </a:r>
            <a:r>
              <a:rPr lang="fr-FR" dirty="0" err="1"/>
              <a:t>present</a:t>
            </a:r>
            <a:r>
              <a:rPr lang="fr-FR" dirty="0"/>
              <a:t> on the </a:t>
            </a:r>
            <a:r>
              <a:rPr lang="fr-FR" dirty="0" err="1"/>
              <a:t>cell</a:t>
            </a:r>
            <a:r>
              <a:rPr lang="fr-FR" dirty="0"/>
              <a:t> (</a:t>
            </a:r>
            <a:r>
              <a:rPr lang="fr-FR" dirty="0" err="1"/>
              <a:t>CDxx</a:t>
            </a:r>
            <a:r>
              <a:rPr lang="fr-FR" dirty="0"/>
              <a:t>) </a:t>
            </a:r>
          </a:p>
          <a:p>
            <a:pPr lvl="2"/>
            <a:r>
              <a:rPr lang="fr-FR" dirty="0"/>
              <a:t>Anti CD20 </a:t>
            </a:r>
            <a:r>
              <a:rPr lang="fr-FR" dirty="0" err="1"/>
              <a:t>therapy</a:t>
            </a:r>
            <a:r>
              <a:rPr lang="fr-FR" dirty="0"/>
              <a:t> – </a:t>
            </a:r>
            <a:r>
              <a:rPr lang="fr-FR" dirty="0">
                <a:solidFill>
                  <a:srgbClr val="D72240"/>
                </a:solidFill>
              </a:rPr>
              <a:t>Rituximab</a:t>
            </a:r>
          </a:p>
          <a:p>
            <a:pPr lvl="3"/>
            <a:r>
              <a:rPr lang="fr-FR" dirty="0"/>
              <a:t>In B </a:t>
            </a:r>
            <a:r>
              <a:rPr lang="fr-FR" dirty="0" err="1"/>
              <a:t>cell</a:t>
            </a:r>
            <a:r>
              <a:rPr lang="fr-FR" dirty="0"/>
              <a:t> ALL</a:t>
            </a:r>
          </a:p>
          <a:p>
            <a:pPr lvl="3"/>
            <a:r>
              <a:rPr lang="fr-FR" dirty="0"/>
              <a:t>Addition of 16-18 doses of rituximab to </a:t>
            </a:r>
            <a:r>
              <a:rPr lang="fr-FR" dirty="0" err="1"/>
              <a:t>chemotherapy</a:t>
            </a:r>
            <a:r>
              <a:rPr lang="fr-FR" dirty="0"/>
              <a:t> </a:t>
            </a:r>
            <a:r>
              <a:rPr lang="fr-FR" dirty="0" err="1"/>
              <a:t>reduces</a:t>
            </a:r>
            <a:r>
              <a:rPr lang="fr-FR" dirty="0"/>
              <a:t> the </a:t>
            </a:r>
            <a:r>
              <a:rPr lang="fr-FR" dirty="0" err="1"/>
              <a:t>risk</a:t>
            </a:r>
            <a:r>
              <a:rPr lang="fr-FR" dirty="0"/>
              <a:t> of relapses</a:t>
            </a:r>
          </a:p>
          <a:p>
            <a:pPr lvl="3"/>
            <a:r>
              <a:rPr lang="fr-FR" dirty="0"/>
              <a:t>No </a:t>
            </a:r>
            <a:r>
              <a:rPr lang="fr-FR" dirty="0" err="1"/>
              <a:t>increase</a:t>
            </a:r>
            <a:r>
              <a:rPr lang="fr-FR" dirty="0"/>
              <a:t> in </a:t>
            </a:r>
            <a:r>
              <a:rPr lang="fr-FR" dirty="0" err="1"/>
              <a:t>toxicity</a:t>
            </a:r>
            <a:endParaRPr lang="fr-FR" dirty="0"/>
          </a:p>
          <a:p>
            <a:pPr lvl="3"/>
            <a:r>
              <a:rPr lang="fr-FR" dirty="0" err="1"/>
              <a:t>Improved</a:t>
            </a:r>
            <a:r>
              <a:rPr lang="fr-FR" dirty="0"/>
              <a:t> </a:t>
            </a:r>
            <a:r>
              <a:rPr lang="fr-FR" dirty="0" err="1"/>
              <a:t>event</a:t>
            </a:r>
            <a:r>
              <a:rPr lang="fr-FR" dirty="0"/>
              <a:t>-free </a:t>
            </a:r>
            <a:r>
              <a:rPr lang="fr-FR" dirty="0" err="1"/>
              <a:t>survival</a:t>
            </a:r>
            <a:endParaRPr lang="fr-FR" dirty="0"/>
          </a:p>
          <a:p>
            <a:pPr lvl="2"/>
            <a:r>
              <a:rPr lang="fr-FR" dirty="0"/>
              <a:t>Anti CD19 </a:t>
            </a:r>
            <a:r>
              <a:rPr lang="fr-FR" dirty="0" err="1"/>
              <a:t>therapy</a:t>
            </a:r>
            <a:r>
              <a:rPr lang="fr-FR" dirty="0"/>
              <a:t> - </a:t>
            </a:r>
            <a:r>
              <a:rPr lang="fr-FR" dirty="0" err="1"/>
              <a:t>Blinatumomab</a:t>
            </a:r>
            <a:endParaRPr lang="fr-FR" dirty="0"/>
          </a:p>
          <a:p>
            <a:pPr lvl="3"/>
            <a:endParaRPr lang="en-US" dirty="0"/>
          </a:p>
        </p:txBody>
      </p:sp>
      <p:pic>
        <p:nvPicPr>
          <p:cNvPr id="5" name="Picture 4">
            <a:extLst>
              <a:ext uri="{FF2B5EF4-FFF2-40B4-BE49-F238E27FC236}">
                <a16:creationId xmlns:a16="http://schemas.microsoft.com/office/drawing/2014/main" id="{B55DF278-9BBF-41F7-AB1C-333BC17534F6}"/>
              </a:ext>
            </a:extLst>
          </p:cNvPr>
          <p:cNvPicPr>
            <a:picLocks noChangeAspect="1"/>
          </p:cNvPicPr>
          <p:nvPr/>
        </p:nvPicPr>
        <p:blipFill>
          <a:blip r:embed="rId3"/>
          <a:stretch>
            <a:fillRect/>
          </a:stretch>
        </p:blipFill>
        <p:spPr>
          <a:xfrm>
            <a:off x="7524932" y="126208"/>
            <a:ext cx="1353956" cy="1425721"/>
          </a:xfrm>
          <a:prstGeom prst="rect">
            <a:avLst/>
          </a:prstGeom>
        </p:spPr>
      </p:pic>
    </p:spTree>
    <p:extLst>
      <p:ext uri="{BB962C8B-B14F-4D97-AF65-F5344CB8AC3E}">
        <p14:creationId xmlns:p14="http://schemas.microsoft.com/office/powerpoint/2010/main" val="24671700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49A51-957F-4813-B052-0A633E490A8C}"/>
              </a:ext>
            </a:extLst>
          </p:cNvPr>
          <p:cNvSpPr>
            <a:spLocks noGrp="1"/>
          </p:cNvSpPr>
          <p:nvPr>
            <p:ph type="title"/>
          </p:nvPr>
        </p:nvSpPr>
        <p:spPr>
          <a:xfrm>
            <a:off x="265112" y="126208"/>
            <a:ext cx="6923088" cy="400842"/>
          </a:xfrm>
        </p:spPr>
        <p:txBody>
          <a:bodyPr anchor="ctr">
            <a:normAutofit/>
          </a:bodyPr>
          <a:lstStyle/>
          <a:p>
            <a:pPr>
              <a:lnSpc>
                <a:spcPct val="90000"/>
              </a:lnSpc>
            </a:pPr>
            <a:r>
              <a:rPr lang="fr-FR" sz="2200" err="1"/>
              <a:t>What</a:t>
            </a:r>
            <a:r>
              <a:rPr lang="fr-FR" sz="2200"/>
              <a:t> </a:t>
            </a:r>
            <a:r>
              <a:rPr lang="fr-FR" sz="2200" err="1"/>
              <a:t>is</a:t>
            </a:r>
            <a:r>
              <a:rPr lang="fr-FR" sz="2200"/>
              <a:t> new?</a:t>
            </a:r>
            <a:endParaRPr lang="en-US" sz="2200"/>
          </a:p>
        </p:txBody>
      </p:sp>
      <p:sp>
        <p:nvSpPr>
          <p:cNvPr id="3" name="Content Placeholder 2">
            <a:extLst>
              <a:ext uri="{FF2B5EF4-FFF2-40B4-BE49-F238E27FC236}">
                <a16:creationId xmlns:a16="http://schemas.microsoft.com/office/drawing/2014/main" id="{AB6BBA48-B01E-431A-B83C-FA80284DDEF9}"/>
              </a:ext>
            </a:extLst>
          </p:cNvPr>
          <p:cNvSpPr>
            <a:spLocks noGrp="1"/>
          </p:cNvSpPr>
          <p:nvPr>
            <p:ph sz="half" idx="1"/>
          </p:nvPr>
        </p:nvSpPr>
        <p:spPr>
          <a:xfrm>
            <a:off x="457200" y="924299"/>
            <a:ext cx="5051502" cy="3943349"/>
          </a:xfrm>
        </p:spPr>
        <p:txBody>
          <a:bodyPr>
            <a:normAutofit fontScale="85000" lnSpcReduction="10000"/>
          </a:bodyPr>
          <a:lstStyle/>
          <a:p>
            <a:pPr>
              <a:lnSpc>
                <a:spcPct val="90000"/>
              </a:lnSpc>
            </a:pPr>
            <a:r>
              <a:rPr lang="fr-FR" sz="1800" dirty="0" err="1"/>
              <a:t>Immunotherapy</a:t>
            </a:r>
            <a:endParaRPr lang="fr-FR" sz="1800" dirty="0"/>
          </a:p>
          <a:p>
            <a:pPr lvl="2">
              <a:lnSpc>
                <a:spcPct val="90000"/>
              </a:lnSpc>
            </a:pPr>
            <a:r>
              <a:rPr lang="fr-FR" sz="1800" dirty="0"/>
              <a:t>Anti CD19 </a:t>
            </a:r>
            <a:r>
              <a:rPr lang="fr-FR" sz="1800" dirty="0" err="1"/>
              <a:t>therapy</a:t>
            </a:r>
            <a:r>
              <a:rPr lang="fr-FR" sz="1800" dirty="0"/>
              <a:t> – </a:t>
            </a:r>
            <a:r>
              <a:rPr lang="fr-FR" sz="1800" dirty="0" err="1">
                <a:solidFill>
                  <a:srgbClr val="D72240"/>
                </a:solidFill>
              </a:rPr>
              <a:t>Blinatumomab</a:t>
            </a:r>
            <a:endParaRPr lang="fr-FR" sz="1800" dirty="0">
              <a:solidFill>
                <a:srgbClr val="D72240"/>
              </a:solidFill>
            </a:endParaRPr>
          </a:p>
          <a:p>
            <a:pPr lvl="3">
              <a:lnSpc>
                <a:spcPct val="90000"/>
              </a:lnSpc>
            </a:pPr>
            <a:r>
              <a:rPr lang="fr-FR" dirty="0" err="1"/>
              <a:t>Licenced</a:t>
            </a:r>
            <a:r>
              <a:rPr lang="fr-FR" dirty="0"/>
              <a:t> for use in B </a:t>
            </a:r>
            <a:r>
              <a:rPr lang="fr-FR" dirty="0" err="1"/>
              <a:t>cell</a:t>
            </a:r>
            <a:r>
              <a:rPr lang="fr-FR" dirty="0"/>
              <a:t> for </a:t>
            </a:r>
          </a:p>
          <a:p>
            <a:pPr lvl="4">
              <a:lnSpc>
                <a:spcPct val="90000"/>
              </a:lnSpc>
            </a:pPr>
            <a:r>
              <a:rPr lang="fr-FR" dirty="0" err="1"/>
              <a:t>Persistently</a:t>
            </a:r>
            <a:r>
              <a:rPr lang="fr-FR" dirty="0"/>
              <a:t> </a:t>
            </a:r>
            <a:r>
              <a:rPr lang="fr-FR" dirty="0" err="1"/>
              <a:t>detectable</a:t>
            </a:r>
            <a:r>
              <a:rPr lang="fr-FR" dirty="0"/>
              <a:t> MRD</a:t>
            </a:r>
          </a:p>
          <a:p>
            <a:pPr lvl="4">
              <a:lnSpc>
                <a:spcPct val="90000"/>
              </a:lnSpc>
            </a:pPr>
            <a:r>
              <a:rPr lang="fr-FR" dirty="0" err="1"/>
              <a:t>Relapsed</a:t>
            </a:r>
            <a:r>
              <a:rPr lang="fr-FR" dirty="0"/>
              <a:t> </a:t>
            </a:r>
            <a:r>
              <a:rPr lang="fr-FR" dirty="0" err="1"/>
              <a:t>disease</a:t>
            </a:r>
            <a:endParaRPr lang="fr-FR" dirty="0"/>
          </a:p>
          <a:p>
            <a:pPr lvl="3">
              <a:lnSpc>
                <a:spcPct val="90000"/>
              </a:lnSpc>
            </a:pPr>
            <a:r>
              <a:rPr lang="fr-FR" dirty="0"/>
              <a:t>Can </a:t>
            </a:r>
            <a:r>
              <a:rPr lang="fr-FR" dirty="0" err="1"/>
              <a:t>convert</a:t>
            </a:r>
            <a:r>
              <a:rPr lang="fr-FR" dirty="0"/>
              <a:t> MRD + remissions </a:t>
            </a:r>
            <a:r>
              <a:rPr lang="fr-FR" dirty="0" err="1"/>
              <a:t>into</a:t>
            </a:r>
            <a:r>
              <a:rPr lang="fr-FR" dirty="0"/>
              <a:t> MRD - remissions</a:t>
            </a:r>
          </a:p>
          <a:p>
            <a:pPr lvl="3">
              <a:lnSpc>
                <a:spcPct val="90000"/>
              </a:lnSpc>
            </a:pPr>
            <a:r>
              <a:rPr lang="fr-FR" dirty="0"/>
              <a:t>More effective at </a:t>
            </a:r>
            <a:r>
              <a:rPr lang="fr-FR" dirty="0" err="1"/>
              <a:t>treating</a:t>
            </a:r>
            <a:r>
              <a:rPr lang="fr-FR" dirty="0"/>
              <a:t> </a:t>
            </a:r>
            <a:r>
              <a:rPr lang="fr-FR" dirty="0" err="1"/>
              <a:t>relpased</a:t>
            </a:r>
            <a:r>
              <a:rPr lang="fr-FR" dirty="0"/>
              <a:t> B </a:t>
            </a:r>
            <a:r>
              <a:rPr lang="fr-FR" dirty="0" err="1"/>
              <a:t>cell</a:t>
            </a:r>
            <a:r>
              <a:rPr lang="fr-FR" dirty="0"/>
              <a:t> ALL </a:t>
            </a:r>
            <a:r>
              <a:rPr lang="fr-FR" dirty="0" err="1"/>
              <a:t>than</a:t>
            </a:r>
            <a:r>
              <a:rPr lang="fr-FR" dirty="0"/>
              <a:t> standard </a:t>
            </a:r>
            <a:r>
              <a:rPr lang="fr-FR" dirty="0" err="1"/>
              <a:t>chemotherapy</a:t>
            </a:r>
            <a:endParaRPr lang="fr-FR" dirty="0"/>
          </a:p>
          <a:p>
            <a:pPr lvl="3">
              <a:lnSpc>
                <a:spcPct val="90000"/>
              </a:lnSpc>
            </a:pPr>
            <a:r>
              <a:rPr lang="fr-FR" dirty="0"/>
              <a:t>But </a:t>
            </a:r>
            <a:r>
              <a:rPr lang="fr-FR" dirty="0" err="1"/>
              <a:t>ioesn’t</a:t>
            </a:r>
            <a:r>
              <a:rPr lang="fr-FR" dirty="0"/>
              <a:t> live </a:t>
            </a:r>
            <a:r>
              <a:rPr lang="fr-FR" dirty="0" err="1"/>
              <a:t>very</a:t>
            </a:r>
            <a:r>
              <a:rPr lang="fr-FR" dirty="0"/>
              <a:t> long in </a:t>
            </a:r>
            <a:r>
              <a:rPr lang="fr-FR" dirty="0" err="1"/>
              <a:t>blood</a:t>
            </a:r>
            <a:r>
              <a:rPr lang="fr-FR" dirty="0"/>
              <a:t> </a:t>
            </a:r>
            <a:r>
              <a:rPr lang="fr-FR" dirty="0" err="1"/>
              <a:t>stream</a:t>
            </a:r>
            <a:r>
              <a:rPr lang="fr-FR" dirty="0"/>
              <a:t> </a:t>
            </a:r>
            <a:r>
              <a:rPr lang="fr-FR" dirty="0" err="1"/>
              <a:t>so</a:t>
            </a:r>
            <a:r>
              <a:rPr lang="fr-FR" dirty="0"/>
              <a:t> </a:t>
            </a:r>
            <a:r>
              <a:rPr lang="fr-FR" dirty="0" err="1"/>
              <a:t>it</a:t>
            </a:r>
            <a:r>
              <a:rPr lang="fr-FR" dirty="0"/>
              <a:t> has to </a:t>
            </a:r>
            <a:r>
              <a:rPr lang="fr-FR" dirty="0" err="1"/>
              <a:t>be</a:t>
            </a:r>
            <a:r>
              <a:rPr lang="fr-FR" dirty="0"/>
              <a:t> </a:t>
            </a:r>
            <a:r>
              <a:rPr lang="fr-FR" dirty="0" err="1"/>
              <a:t>given</a:t>
            </a:r>
            <a:r>
              <a:rPr lang="fr-FR" dirty="0"/>
              <a:t> as </a:t>
            </a:r>
            <a:r>
              <a:rPr lang="fr-FR" dirty="0" err="1"/>
              <a:t>continuous</a:t>
            </a:r>
            <a:r>
              <a:rPr lang="fr-FR" dirty="0"/>
              <a:t> </a:t>
            </a:r>
            <a:r>
              <a:rPr lang="fr-FR" dirty="0" err="1"/>
              <a:t>intravenous</a:t>
            </a:r>
            <a:r>
              <a:rPr lang="fr-FR" dirty="0"/>
              <a:t> infusion (via a </a:t>
            </a:r>
            <a:r>
              <a:rPr lang="fr-FR" dirty="0" err="1"/>
              <a:t>pump</a:t>
            </a:r>
            <a:r>
              <a:rPr lang="fr-FR" dirty="0"/>
              <a:t>)</a:t>
            </a:r>
          </a:p>
          <a:p>
            <a:pPr lvl="4">
              <a:lnSpc>
                <a:spcPct val="90000"/>
              </a:lnSpc>
            </a:pPr>
            <a:r>
              <a:rPr lang="fr-FR" dirty="0"/>
              <a:t>Drug </a:t>
            </a:r>
            <a:r>
              <a:rPr lang="fr-FR" dirty="0" err="1"/>
              <a:t>is</a:t>
            </a:r>
            <a:r>
              <a:rPr lang="fr-FR" dirty="0"/>
              <a:t> stable for 4 </a:t>
            </a:r>
            <a:r>
              <a:rPr lang="fr-FR" dirty="0" err="1"/>
              <a:t>days</a:t>
            </a:r>
            <a:endParaRPr lang="fr-FR" dirty="0"/>
          </a:p>
          <a:p>
            <a:pPr lvl="4">
              <a:lnSpc>
                <a:spcPct val="90000"/>
              </a:lnSpc>
            </a:pPr>
            <a:r>
              <a:rPr lang="fr-FR" dirty="0"/>
              <a:t>If </a:t>
            </a:r>
            <a:r>
              <a:rPr lang="fr-FR" dirty="0" err="1"/>
              <a:t>pump</a:t>
            </a:r>
            <a:r>
              <a:rPr lang="fr-FR" dirty="0"/>
              <a:t> stops </a:t>
            </a:r>
            <a:r>
              <a:rPr lang="fr-FR" dirty="0" err="1"/>
              <a:t>working</a:t>
            </a:r>
            <a:r>
              <a:rPr lang="fr-FR" dirty="0"/>
              <a:t> for &gt;4h </a:t>
            </a:r>
            <a:r>
              <a:rPr lang="fr-FR" dirty="0" err="1"/>
              <a:t>it</a:t>
            </a:r>
            <a:r>
              <a:rPr lang="fr-FR" dirty="0"/>
              <a:t> has to </a:t>
            </a:r>
            <a:r>
              <a:rPr lang="fr-FR" dirty="0" err="1"/>
              <a:t>be</a:t>
            </a:r>
            <a:r>
              <a:rPr lang="fr-FR" dirty="0"/>
              <a:t> </a:t>
            </a:r>
            <a:r>
              <a:rPr lang="fr-FR" dirty="0" err="1"/>
              <a:t>thrown</a:t>
            </a:r>
            <a:r>
              <a:rPr lang="fr-FR" dirty="0"/>
              <a:t> </a:t>
            </a:r>
            <a:r>
              <a:rPr lang="fr-FR" dirty="0" err="1"/>
              <a:t>away</a:t>
            </a:r>
            <a:endParaRPr lang="fr-FR" dirty="0"/>
          </a:p>
          <a:p>
            <a:pPr lvl="3">
              <a:lnSpc>
                <a:spcPct val="90000"/>
              </a:lnSpc>
            </a:pPr>
            <a:r>
              <a:rPr lang="en-US" dirty="0"/>
              <a:t>subcutaneous formulation for weekly dosing is in </a:t>
            </a:r>
            <a:r>
              <a:rPr lang="en-US" dirty="0" err="1"/>
              <a:t>develpment</a:t>
            </a:r>
            <a:endParaRPr lang="fr-FR" dirty="0"/>
          </a:p>
          <a:p>
            <a:pPr lvl="3">
              <a:lnSpc>
                <a:spcPct val="90000"/>
              </a:lnSpc>
            </a:pPr>
            <a:endParaRPr lang="en-US" dirty="0"/>
          </a:p>
        </p:txBody>
      </p:sp>
      <p:pic>
        <p:nvPicPr>
          <p:cNvPr id="6" name="Picture 5">
            <a:extLst>
              <a:ext uri="{FF2B5EF4-FFF2-40B4-BE49-F238E27FC236}">
                <a16:creationId xmlns:a16="http://schemas.microsoft.com/office/drawing/2014/main" id="{C1B8ACD2-FFA2-4469-BACC-A28C2DB8F8A5}"/>
              </a:ext>
            </a:extLst>
          </p:cNvPr>
          <p:cNvPicPr>
            <a:picLocks noChangeAspect="1"/>
          </p:cNvPicPr>
          <p:nvPr/>
        </p:nvPicPr>
        <p:blipFill>
          <a:blip r:embed="rId3"/>
          <a:stretch>
            <a:fillRect/>
          </a:stretch>
        </p:blipFill>
        <p:spPr>
          <a:xfrm>
            <a:off x="5596090" y="1709853"/>
            <a:ext cx="3184220" cy="2372243"/>
          </a:xfrm>
          <a:prstGeom prst="rect">
            <a:avLst/>
          </a:prstGeom>
          <a:noFill/>
        </p:spPr>
      </p:pic>
    </p:spTree>
    <p:extLst>
      <p:ext uri="{BB962C8B-B14F-4D97-AF65-F5344CB8AC3E}">
        <p14:creationId xmlns:p14="http://schemas.microsoft.com/office/powerpoint/2010/main" val="39278275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49A51-957F-4813-B052-0A633E490A8C}"/>
              </a:ext>
            </a:extLst>
          </p:cNvPr>
          <p:cNvSpPr>
            <a:spLocks noGrp="1"/>
          </p:cNvSpPr>
          <p:nvPr>
            <p:ph type="title"/>
          </p:nvPr>
        </p:nvSpPr>
        <p:spPr>
          <a:xfrm>
            <a:off x="265112" y="126208"/>
            <a:ext cx="6923088" cy="400842"/>
          </a:xfrm>
        </p:spPr>
        <p:txBody>
          <a:bodyPr anchor="ctr">
            <a:normAutofit/>
          </a:bodyPr>
          <a:lstStyle/>
          <a:p>
            <a:pPr>
              <a:lnSpc>
                <a:spcPct val="90000"/>
              </a:lnSpc>
            </a:pPr>
            <a:r>
              <a:rPr lang="fr-FR" sz="2200"/>
              <a:t>What is new?</a:t>
            </a:r>
            <a:endParaRPr lang="en-US" sz="2200"/>
          </a:p>
        </p:txBody>
      </p:sp>
      <p:sp>
        <p:nvSpPr>
          <p:cNvPr id="3" name="Content Placeholder 2">
            <a:extLst>
              <a:ext uri="{FF2B5EF4-FFF2-40B4-BE49-F238E27FC236}">
                <a16:creationId xmlns:a16="http://schemas.microsoft.com/office/drawing/2014/main" id="{AB6BBA48-B01E-431A-B83C-FA80284DDEF9}"/>
              </a:ext>
            </a:extLst>
          </p:cNvPr>
          <p:cNvSpPr>
            <a:spLocks noGrp="1"/>
          </p:cNvSpPr>
          <p:nvPr>
            <p:ph sz="half" idx="1"/>
          </p:nvPr>
        </p:nvSpPr>
        <p:spPr>
          <a:xfrm>
            <a:off x="457200" y="1200151"/>
            <a:ext cx="5423210" cy="3394472"/>
          </a:xfrm>
        </p:spPr>
        <p:txBody>
          <a:bodyPr>
            <a:normAutofit fontScale="62500" lnSpcReduction="20000"/>
          </a:bodyPr>
          <a:lstStyle/>
          <a:p>
            <a:pPr>
              <a:lnSpc>
                <a:spcPct val="90000"/>
              </a:lnSpc>
            </a:pPr>
            <a:r>
              <a:rPr lang="fr-FR" dirty="0" err="1"/>
              <a:t>Immunotherapy</a:t>
            </a:r>
            <a:endParaRPr lang="fr-FR" dirty="0"/>
          </a:p>
          <a:p>
            <a:pPr lvl="2">
              <a:lnSpc>
                <a:spcPct val="90000"/>
              </a:lnSpc>
            </a:pPr>
            <a:r>
              <a:rPr lang="fr-FR" sz="2800" dirty="0"/>
              <a:t>Anti CD22 </a:t>
            </a:r>
            <a:r>
              <a:rPr lang="fr-FR" sz="2800" dirty="0" err="1"/>
              <a:t>therapy</a:t>
            </a:r>
            <a:r>
              <a:rPr lang="fr-FR" sz="2800" dirty="0"/>
              <a:t> – </a:t>
            </a:r>
            <a:r>
              <a:rPr lang="fr-FR" sz="2800" dirty="0" err="1">
                <a:solidFill>
                  <a:srgbClr val="D72240"/>
                </a:solidFill>
              </a:rPr>
              <a:t>Inotuzumab</a:t>
            </a:r>
            <a:endParaRPr lang="fr-FR" sz="2800" dirty="0">
              <a:solidFill>
                <a:srgbClr val="D72240"/>
              </a:solidFill>
            </a:endParaRPr>
          </a:p>
          <a:p>
            <a:pPr lvl="3">
              <a:lnSpc>
                <a:spcPct val="90000"/>
              </a:lnSpc>
            </a:pPr>
            <a:r>
              <a:rPr lang="fr-FR" sz="2800" dirty="0" err="1"/>
              <a:t>Licenced</a:t>
            </a:r>
            <a:r>
              <a:rPr lang="fr-FR" sz="2800" dirty="0"/>
              <a:t> for </a:t>
            </a:r>
            <a:r>
              <a:rPr lang="fr-FR" sz="2800" dirty="0" err="1"/>
              <a:t>treatment</a:t>
            </a:r>
            <a:r>
              <a:rPr lang="fr-FR" sz="2800" dirty="0"/>
              <a:t> </a:t>
            </a:r>
            <a:r>
              <a:rPr lang="fr-FR" sz="2800" dirty="0" err="1"/>
              <a:t>relapsed</a:t>
            </a:r>
            <a:r>
              <a:rPr lang="fr-FR" sz="2800" dirty="0"/>
              <a:t> B </a:t>
            </a:r>
            <a:r>
              <a:rPr lang="fr-FR" sz="2800" dirty="0" err="1"/>
              <a:t>cell</a:t>
            </a:r>
            <a:r>
              <a:rPr lang="fr-FR" sz="2800" dirty="0"/>
              <a:t> ALL</a:t>
            </a:r>
          </a:p>
          <a:p>
            <a:pPr lvl="3">
              <a:lnSpc>
                <a:spcPct val="90000"/>
              </a:lnSpc>
            </a:pPr>
            <a:r>
              <a:rPr lang="fr-FR" sz="2800" dirty="0" err="1"/>
              <a:t>Significantly</a:t>
            </a:r>
            <a:r>
              <a:rPr lang="fr-FR" sz="2800" dirty="0"/>
              <a:t> more effective in </a:t>
            </a:r>
            <a:r>
              <a:rPr lang="fr-FR" sz="2800" dirty="0" err="1"/>
              <a:t>treating</a:t>
            </a:r>
            <a:r>
              <a:rPr lang="fr-FR" sz="2800" dirty="0"/>
              <a:t> </a:t>
            </a:r>
            <a:r>
              <a:rPr lang="fr-FR" sz="2800" dirty="0" err="1"/>
              <a:t>relapsed</a:t>
            </a:r>
            <a:r>
              <a:rPr lang="fr-FR" sz="2800" dirty="0"/>
              <a:t> B </a:t>
            </a:r>
            <a:r>
              <a:rPr lang="fr-FR" sz="2800" dirty="0" err="1"/>
              <a:t>cell</a:t>
            </a:r>
            <a:r>
              <a:rPr lang="fr-FR" sz="2800" dirty="0"/>
              <a:t> ALL </a:t>
            </a:r>
            <a:r>
              <a:rPr lang="fr-FR" sz="2800" dirty="0" err="1"/>
              <a:t>than</a:t>
            </a:r>
            <a:r>
              <a:rPr lang="fr-FR" sz="2800" dirty="0"/>
              <a:t> standard </a:t>
            </a:r>
            <a:r>
              <a:rPr lang="fr-FR" sz="2800" dirty="0" err="1"/>
              <a:t>chemotherapy</a:t>
            </a:r>
            <a:endParaRPr lang="fr-FR" sz="2800" dirty="0"/>
          </a:p>
          <a:p>
            <a:pPr lvl="3">
              <a:lnSpc>
                <a:spcPct val="90000"/>
              </a:lnSpc>
            </a:pPr>
            <a:r>
              <a:rPr lang="fr-FR" sz="2800" dirty="0" err="1"/>
              <a:t>Less</a:t>
            </a:r>
            <a:r>
              <a:rPr lang="fr-FR" sz="2800" dirty="0"/>
              <a:t> </a:t>
            </a:r>
            <a:r>
              <a:rPr lang="fr-FR" sz="2800" dirty="0" err="1"/>
              <a:t>side</a:t>
            </a:r>
            <a:r>
              <a:rPr lang="fr-FR" sz="2800" dirty="0"/>
              <a:t> </a:t>
            </a:r>
            <a:r>
              <a:rPr lang="fr-FR" sz="2800" dirty="0" err="1"/>
              <a:t>effects</a:t>
            </a:r>
            <a:endParaRPr lang="fr-FR" sz="2800" dirty="0"/>
          </a:p>
          <a:p>
            <a:pPr lvl="3">
              <a:lnSpc>
                <a:spcPct val="90000"/>
              </a:lnSpc>
            </a:pPr>
            <a:r>
              <a:rPr lang="fr-FR" sz="2800" dirty="0" err="1"/>
              <a:t>Encouraging</a:t>
            </a:r>
            <a:r>
              <a:rPr lang="fr-FR" sz="2800" dirty="0"/>
              <a:t> data for use in </a:t>
            </a:r>
            <a:r>
              <a:rPr lang="fr-FR" sz="2800" dirty="0" err="1"/>
              <a:t>elderly</a:t>
            </a:r>
            <a:r>
              <a:rPr lang="fr-FR" sz="2800" dirty="0"/>
              <a:t> as first line </a:t>
            </a:r>
            <a:r>
              <a:rPr lang="fr-FR" sz="2800" dirty="0" err="1"/>
              <a:t>therapy</a:t>
            </a:r>
            <a:r>
              <a:rPr lang="fr-FR" sz="2800" dirty="0"/>
              <a:t> in combination </a:t>
            </a:r>
            <a:r>
              <a:rPr lang="fr-FR" sz="2800" dirty="0" err="1"/>
              <a:t>with</a:t>
            </a:r>
            <a:r>
              <a:rPr lang="fr-FR" sz="2800" dirty="0"/>
              <a:t> </a:t>
            </a:r>
            <a:r>
              <a:rPr lang="fr-FR" sz="2800" dirty="0" err="1"/>
              <a:t>tolerable</a:t>
            </a:r>
            <a:r>
              <a:rPr lang="fr-FR" sz="2800" dirty="0"/>
              <a:t> </a:t>
            </a:r>
            <a:r>
              <a:rPr lang="fr-FR" sz="2800" dirty="0" err="1"/>
              <a:t>chemotherapy</a:t>
            </a:r>
            <a:endParaRPr lang="fr-FR" sz="2800" dirty="0"/>
          </a:p>
          <a:p>
            <a:pPr lvl="3">
              <a:lnSpc>
                <a:spcPct val="90000"/>
              </a:lnSpc>
            </a:pPr>
            <a:r>
              <a:rPr lang="fr-FR" sz="2800" dirty="0"/>
              <a:t>Can </a:t>
            </a:r>
            <a:r>
              <a:rPr lang="fr-FR" sz="2800" dirty="0" err="1"/>
              <a:t>be</a:t>
            </a:r>
            <a:r>
              <a:rPr lang="fr-FR" sz="2800" dirty="0"/>
              <a:t> </a:t>
            </a:r>
            <a:r>
              <a:rPr lang="fr-FR" sz="2800" dirty="0" err="1"/>
              <a:t>given</a:t>
            </a:r>
            <a:r>
              <a:rPr lang="fr-FR" sz="2800" dirty="0"/>
              <a:t> as </a:t>
            </a:r>
            <a:r>
              <a:rPr lang="fr-FR" sz="2800" dirty="0" err="1"/>
              <a:t>outpatient</a:t>
            </a:r>
            <a:r>
              <a:rPr lang="fr-FR" sz="2800" dirty="0"/>
              <a:t> </a:t>
            </a:r>
            <a:r>
              <a:rPr lang="fr-FR" sz="2800" dirty="0" err="1"/>
              <a:t>treatment</a:t>
            </a:r>
            <a:r>
              <a:rPr lang="fr-FR" sz="2800" dirty="0"/>
              <a:t> – short infusion</a:t>
            </a:r>
          </a:p>
          <a:p>
            <a:pPr lvl="3">
              <a:lnSpc>
                <a:spcPct val="90000"/>
              </a:lnSpc>
            </a:pPr>
            <a:endParaRPr lang="en-US" sz="2800" dirty="0"/>
          </a:p>
        </p:txBody>
      </p:sp>
      <p:pic>
        <p:nvPicPr>
          <p:cNvPr id="10" name="Picture 9">
            <a:extLst>
              <a:ext uri="{FF2B5EF4-FFF2-40B4-BE49-F238E27FC236}">
                <a16:creationId xmlns:a16="http://schemas.microsoft.com/office/drawing/2014/main" id="{B854444F-32D0-4D0C-A05C-D2137FE3FF1D}"/>
              </a:ext>
            </a:extLst>
          </p:cNvPr>
          <p:cNvPicPr>
            <a:picLocks noChangeAspect="1"/>
          </p:cNvPicPr>
          <p:nvPr/>
        </p:nvPicPr>
        <p:blipFill rotWithShape="1">
          <a:blip r:embed="rId3"/>
          <a:srcRect t="8815" r="1" b="11548"/>
          <a:stretch/>
        </p:blipFill>
        <p:spPr>
          <a:xfrm>
            <a:off x="6028848" y="1367258"/>
            <a:ext cx="2866108" cy="2408984"/>
          </a:xfrm>
          <a:prstGeom prst="rect">
            <a:avLst/>
          </a:prstGeom>
          <a:noFill/>
        </p:spPr>
      </p:pic>
    </p:spTree>
    <p:extLst>
      <p:ext uri="{BB962C8B-B14F-4D97-AF65-F5344CB8AC3E}">
        <p14:creationId xmlns:p14="http://schemas.microsoft.com/office/powerpoint/2010/main" val="14845725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49A51-957F-4813-B052-0A633E490A8C}"/>
              </a:ext>
            </a:extLst>
          </p:cNvPr>
          <p:cNvSpPr>
            <a:spLocks noGrp="1"/>
          </p:cNvSpPr>
          <p:nvPr>
            <p:ph type="title"/>
          </p:nvPr>
        </p:nvSpPr>
        <p:spPr>
          <a:xfrm>
            <a:off x="265112" y="126208"/>
            <a:ext cx="6923088" cy="400842"/>
          </a:xfrm>
        </p:spPr>
        <p:txBody>
          <a:bodyPr anchor="ctr">
            <a:normAutofit/>
          </a:bodyPr>
          <a:lstStyle/>
          <a:p>
            <a:pPr>
              <a:lnSpc>
                <a:spcPct val="90000"/>
              </a:lnSpc>
            </a:pPr>
            <a:r>
              <a:rPr lang="fr-FR" sz="2200" err="1"/>
              <a:t>What</a:t>
            </a:r>
            <a:r>
              <a:rPr lang="fr-FR" sz="2200"/>
              <a:t> </a:t>
            </a:r>
            <a:r>
              <a:rPr lang="fr-FR" sz="2200" err="1"/>
              <a:t>is</a:t>
            </a:r>
            <a:r>
              <a:rPr lang="fr-FR" sz="2200"/>
              <a:t> new?</a:t>
            </a:r>
            <a:endParaRPr lang="en-US" sz="2200"/>
          </a:p>
        </p:txBody>
      </p:sp>
      <p:sp>
        <p:nvSpPr>
          <p:cNvPr id="3" name="Content Placeholder 2">
            <a:extLst>
              <a:ext uri="{FF2B5EF4-FFF2-40B4-BE49-F238E27FC236}">
                <a16:creationId xmlns:a16="http://schemas.microsoft.com/office/drawing/2014/main" id="{AB6BBA48-B01E-431A-B83C-FA80284DDEF9}"/>
              </a:ext>
            </a:extLst>
          </p:cNvPr>
          <p:cNvSpPr>
            <a:spLocks noGrp="1"/>
          </p:cNvSpPr>
          <p:nvPr>
            <p:ph sz="half" idx="1"/>
          </p:nvPr>
        </p:nvSpPr>
        <p:spPr>
          <a:xfrm>
            <a:off x="457200" y="1200151"/>
            <a:ext cx="4038600" cy="3394472"/>
          </a:xfrm>
        </p:spPr>
        <p:txBody>
          <a:bodyPr>
            <a:normAutofit/>
          </a:bodyPr>
          <a:lstStyle/>
          <a:p>
            <a:r>
              <a:rPr lang="fr-FR" dirty="0" err="1"/>
              <a:t>Personnalized</a:t>
            </a:r>
            <a:r>
              <a:rPr lang="fr-FR" dirty="0"/>
              <a:t> cancer </a:t>
            </a:r>
            <a:r>
              <a:rPr lang="fr-FR" dirty="0" err="1"/>
              <a:t>therapy</a:t>
            </a:r>
            <a:endParaRPr lang="fr-FR" dirty="0"/>
          </a:p>
          <a:p>
            <a:pPr lvl="1"/>
            <a:r>
              <a:rPr lang="fr-FR" dirty="0"/>
              <a:t>E.g., CART </a:t>
            </a:r>
            <a:r>
              <a:rPr lang="fr-FR" dirty="0" err="1"/>
              <a:t>cell</a:t>
            </a:r>
            <a:r>
              <a:rPr lang="fr-FR" dirty="0"/>
              <a:t> </a:t>
            </a:r>
            <a:r>
              <a:rPr lang="fr-FR" dirty="0" err="1"/>
              <a:t>therapy</a:t>
            </a:r>
            <a:endParaRPr lang="fr-FR" dirty="0"/>
          </a:p>
          <a:p>
            <a:pPr lvl="3"/>
            <a:endParaRPr lang="en-US" sz="2800" dirty="0"/>
          </a:p>
        </p:txBody>
      </p:sp>
      <p:pic>
        <p:nvPicPr>
          <p:cNvPr id="6" name="Picture 5">
            <a:extLst>
              <a:ext uri="{FF2B5EF4-FFF2-40B4-BE49-F238E27FC236}">
                <a16:creationId xmlns:a16="http://schemas.microsoft.com/office/drawing/2014/main" id="{5213B726-2172-4AF2-A824-1C59DD353559}"/>
              </a:ext>
            </a:extLst>
          </p:cNvPr>
          <p:cNvPicPr>
            <a:picLocks noChangeAspect="1"/>
          </p:cNvPicPr>
          <p:nvPr/>
        </p:nvPicPr>
        <p:blipFill>
          <a:blip r:embed="rId3"/>
          <a:stretch>
            <a:fillRect/>
          </a:stretch>
        </p:blipFill>
        <p:spPr>
          <a:xfrm>
            <a:off x="4648200" y="1731241"/>
            <a:ext cx="4038600" cy="2332291"/>
          </a:xfrm>
          <a:prstGeom prst="rect">
            <a:avLst/>
          </a:prstGeom>
          <a:noFill/>
        </p:spPr>
      </p:pic>
    </p:spTree>
    <p:extLst>
      <p:ext uri="{BB962C8B-B14F-4D97-AF65-F5344CB8AC3E}">
        <p14:creationId xmlns:p14="http://schemas.microsoft.com/office/powerpoint/2010/main" val="354953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DB46A-B3CA-47C7-B43D-0514556628C9}"/>
              </a:ext>
            </a:extLst>
          </p:cNvPr>
          <p:cNvSpPr>
            <a:spLocks noGrp="1"/>
          </p:cNvSpPr>
          <p:nvPr>
            <p:ph type="title"/>
          </p:nvPr>
        </p:nvSpPr>
        <p:spPr>
          <a:xfrm>
            <a:off x="265112" y="126208"/>
            <a:ext cx="8477444" cy="400842"/>
          </a:xfrm>
        </p:spPr>
        <p:txBody>
          <a:bodyPr anchor="ctr">
            <a:normAutofit/>
          </a:bodyPr>
          <a:lstStyle/>
          <a:p>
            <a:pPr>
              <a:lnSpc>
                <a:spcPct val="90000"/>
              </a:lnSpc>
            </a:pPr>
            <a:r>
              <a:rPr lang="fr-FR" sz="1600" dirty="0" err="1"/>
              <a:t>Potential</a:t>
            </a:r>
            <a:r>
              <a:rPr lang="fr-FR" sz="1600" dirty="0"/>
              <a:t> </a:t>
            </a:r>
            <a:r>
              <a:rPr lang="fr-FR" sz="1600" dirty="0" err="1"/>
              <a:t>schema</a:t>
            </a:r>
            <a:r>
              <a:rPr lang="fr-FR" sz="1600" dirty="0"/>
              <a:t> for </a:t>
            </a:r>
            <a:r>
              <a:rPr lang="fr-FR" sz="1600" dirty="0" err="1"/>
              <a:t>adult</a:t>
            </a:r>
            <a:r>
              <a:rPr lang="fr-FR" sz="1600" dirty="0"/>
              <a:t> ALL </a:t>
            </a:r>
            <a:r>
              <a:rPr lang="fr-FR" sz="1600" dirty="0" err="1"/>
              <a:t>therapy</a:t>
            </a:r>
            <a:r>
              <a:rPr lang="fr-FR" sz="1600" dirty="0"/>
              <a:t> </a:t>
            </a:r>
            <a:r>
              <a:rPr lang="fr-FR" sz="1600" dirty="0" err="1"/>
              <a:t>moving</a:t>
            </a:r>
            <a:r>
              <a:rPr lang="fr-FR" sz="1600" dirty="0"/>
              <a:t> </a:t>
            </a:r>
            <a:r>
              <a:rPr lang="fr-FR" sz="1600" dirty="0" err="1"/>
              <a:t>forward</a:t>
            </a:r>
            <a:r>
              <a:rPr lang="fr-FR" sz="1600" dirty="0"/>
              <a:t> </a:t>
            </a:r>
            <a:r>
              <a:rPr lang="fr-FR" sz="1600" dirty="0" err="1"/>
              <a:t>adapted</a:t>
            </a:r>
            <a:r>
              <a:rPr lang="fr-FR" sz="1600" dirty="0"/>
              <a:t> for </a:t>
            </a:r>
            <a:r>
              <a:rPr lang="fr-FR" sz="1600" dirty="0" err="1"/>
              <a:t>elderly</a:t>
            </a:r>
            <a:r>
              <a:rPr lang="fr-FR" sz="1600" dirty="0"/>
              <a:t> patients </a:t>
            </a:r>
            <a:endParaRPr lang="en-US" sz="1600" dirty="0"/>
          </a:p>
        </p:txBody>
      </p:sp>
      <p:pic>
        <p:nvPicPr>
          <p:cNvPr id="5" name="Picture 4">
            <a:extLst>
              <a:ext uri="{FF2B5EF4-FFF2-40B4-BE49-F238E27FC236}">
                <a16:creationId xmlns:a16="http://schemas.microsoft.com/office/drawing/2014/main" id="{600C6A3A-4B97-4EEA-A69B-8CD8DE932659}"/>
              </a:ext>
            </a:extLst>
          </p:cNvPr>
          <p:cNvPicPr>
            <a:picLocks noChangeAspect="1"/>
          </p:cNvPicPr>
          <p:nvPr/>
        </p:nvPicPr>
        <p:blipFill>
          <a:blip r:embed="rId2"/>
          <a:stretch>
            <a:fillRect/>
          </a:stretch>
        </p:blipFill>
        <p:spPr>
          <a:xfrm>
            <a:off x="1231049" y="920751"/>
            <a:ext cx="6489814" cy="3536949"/>
          </a:xfrm>
          <a:prstGeom prst="rect">
            <a:avLst/>
          </a:prstGeom>
          <a:noFill/>
        </p:spPr>
      </p:pic>
    </p:spTree>
    <p:extLst>
      <p:ext uri="{BB962C8B-B14F-4D97-AF65-F5344CB8AC3E}">
        <p14:creationId xmlns:p14="http://schemas.microsoft.com/office/powerpoint/2010/main" val="17437573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0A83D-7A4D-4EED-BADF-8DF8EB6E4AFB}"/>
              </a:ext>
            </a:extLst>
          </p:cNvPr>
          <p:cNvSpPr>
            <a:spLocks noGrp="1"/>
          </p:cNvSpPr>
          <p:nvPr>
            <p:ph type="title"/>
          </p:nvPr>
        </p:nvSpPr>
        <p:spPr/>
        <p:txBody>
          <a:bodyPr/>
          <a:lstStyle/>
          <a:p>
            <a:r>
              <a:rPr lang="fr-FR" dirty="0"/>
              <a:t>Future challenges for </a:t>
            </a:r>
            <a:r>
              <a:rPr lang="fr-FR" dirty="0" err="1"/>
              <a:t>adult</a:t>
            </a:r>
            <a:r>
              <a:rPr lang="fr-FR" dirty="0"/>
              <a:t> ALL</a:t>
            </a:r>
            <a:endParaRPr lang="en-US" dirty="0"/>
          </a:p>
        </p:txBody>
      </p:sp>
      <p:sp>
        <p:nvSpPr>
          <p:cNvPr id="3" name="Content Placeholder 2">
            <a:extLst>
              <a:ext uri="{FF2B5EF4-FFF2-40B4-BE49-F238E27FC236}">
                <a16:creationId xmlns:a16="http://schemas.microsoft.com/office/drawing/2014/main" id="{219DD8B6-BA13-43E8-9145-C88344FA5ED4}"/>
              </a:ext>
            </a:extLst>
          </p:cNvPr>
          <p:cNvSpPr>
            <a:spLocks noGrp="1"/>
          </p:cNvSpPr>
          <p:nvPr>
            <p:ph idx="1"/>
          </p:nvPr>
        </p:nvSpPr>
        <p:spPr>
          <a:xfrm>
            <a:off x="265112" y="920751"/>
            <a:ext cx="8421688" cy="3842978"/>
          </a:xfrm>
        </p:spPr>
        <p:txBody>
          <a:bodyPr>
            <a:normAutofit fontScale="92500" lnSpcReduction="20000"/>
          </a:bodyPr>
          <a:lstStyle/>
          <a:p>
            <a:r>
              <a:rPr lang="en-US" dirty="0"/>
              <a:t>Prevention of relapses </a:t>
            </a:r>
          </a:p>
          <a:p>
            <a:pPr lvl="1"/>
            <a:r>
              <a:rPr lang="en-US" dirty="0"/>
              <a:t>Need better predictor of relapse</a:t>
            </a:r>
          </a:p>
          <a:p>
            <a:pPr lvl="1"/>
            <a:r>
              <a:rPr lang="en-US" dirty="0"/>
              <a:t>Improved therapies for targeting MRD</a:t>
            </a:r>
          </a:p>
          <a:p>
            <a:pPr lvl="1"/>
            <a:r>
              <a:rPr lang="en-US" dirty="0"/>
              <a:t>Understanding how to use novel therapies in front line treatments</a:t>
            </a:r>
          </a:p>
          <a:p>
            <a:r>
              <a:rPr lang="en-US" dirty="0"/>
              <a:t>Reduction of toxic side effects</a:t>
            </a:r>
          </a:p>
          <a:p>
            <a:r>
              <a:rPr lang="en-US" dirty="0"/>
              <a:t>More options for patients with T cell disease</a:t>
            </a:r>
          </a:p>
          <a:p>
            <a:r>
              <a:rPr lang="en-US" dirty="0"/>
              <a:t>Understanding the role of CAR-T cell therapies versus stem cell transplantation</a:t>
            </a:r>
          </a:p>
          <a:p>
            <a:r>
              <a:rPr lang="en-US" dirty="0"/>
              <a:t>More clinical trials especially for older adults</a:t>
            </a:r>
          </a:p>
        </p:txBody>
      </p:sp>
    </p:spTree>
    <p:extLst>
      <p:ext uri="{BB962C8B-B14F-4D97-AF65-F5344CB8AC3E}">
        <p14:creationId xmlns:p14="http://schemas.microsoft.com/office/powerpoint/2010/main" val="37701907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39397-3D7B-4756-B2C6-15EADAC2EB7A}"/>
              </a:ext>
            </a:extLst>
          </p:cNvPr>
          <p:cNvSpPr>
            <a:spLocks noGrp="1"/>
          </p:cNvSpPr>
          <p:nvPr>
            <p:ph type="title"/>
          </p:nvPr>
        </p:nvSpPr>
        <p:spPr/>
        <p:txBody>
          <a:bodyPr/>
          <a:lstStyle/>
          <a:p>
            <a:r>
              <a:rPr lang="fr-FR" dirty="0"/>
              <a:t>More information </a:t>
            </a:r>
            <a:endParaRPr lang="en-US" dirty="0"/>
          </a:p>
        </p:txBody>
      </p:sp>
      <p:sp>
        <p:nvSpPr>
          <p:cNvPr id="3" name="Content Placeholder 2">
            <a:extLst>
              <a:ext uri="{FF2B5EF4-FFF2-40B4-BE49-F238E27FC236}">
                <a16:creationId xmlns:a16="http://schemas.microsoft.com/office/drawing/2014/main" id="{2897BBB5-1DB1-4F47-B833-D36F9D3BF8C3}"/>
              </a:ext>
            </a:extLst>
          </p:cNvPr>
          <p:cNvSpPr>
            <a:spLocks noGrp="1"/>
          </p:cNvSpPr>
          <p:nvPr>
            <p:ph idx="1"/>
          </p:nvPr>
        </p:nvSpPr>
        <p:spPr/>
        <p:txBody>
          <a:bodyPr>
            <a:normAutofit/>
          </a:bodyPr>
          <a:lstStyle/>
          <a:p>
            <a:r>
              <a:rPr lang="en-US" sz="1800" dirty="0"/>
              <a:t>Patient information</a:t>
            </a:r>
            <a:endParaRPr lang="en-US" sz="1800" dirty="0">
              <a:hlinkClick r:id="rId2"/>
            </a:endParaRPr>
          </a:p>
          <a:p>
            <a:pPr lvl="1"/>
            <a:r>
              <a:rPr lang="en-US" sz="1400" dirty="0">
                <a:hlinkClick r:id="rId3"/>
              </a:rPr>
              <a:t>https://media.leukaemiacare.org.uk/wp-content/uploads/Adult-Acute-Lymphoblastic-Leukaemia-ALL-Web-Version.pdf</a:t>
            </a:r>
            <a:endParaRPr lang="en-US" sz="1400" dirty="0"/>
          </a:p>
          <a:p>
            <a:pPr lvl="1"/>
            <a:r>
              <a:rPr lang="en-US" sz="1400" dirty="0">
                <a:hlinkClick r:id="rId4"/>
              </a:rPr>
              <a:t>https://www.cancer.org/cancer/acute-lymphocytic-leukemia.html</a:t>
            </a:r>
            <a:r>
              <a:rPr lang="en-US" sz="1400" dirty="0"/>
              <a:t> </a:t>
            </a:r>
          </a:p>
          <a:p>
            <a:pPr lvl="1"/>
            <a:r>
              <a:rPr lang="en-US" sz="1400" dirty="0">
                <a:hlinkClick r:id="rId5"/>
              </a:rPr>
              <a:t>https://www.lls.org/leukemia/acute-lymphoblastic-leukemia?src1=20032&amp;src2=</a:t>
            </a:r>
            <a:endParaRPr lang="en-US" sz="1400" dirty="0"/>
          </a:p>
          <a:p>
            <a:pPr lvl="1"/>
            <a:r>
              <a:rPr lang="en-US" sz="1400" dirty="0">
                <a:hlinkClick r:id="rId6"/>
              </a:rPr>
              <a:t>https://www.cancercenter.com/cancer-types/leukemia/types/acute-lymphocytic-leukemia</a:t>
            </a:r>
            <a:r>
              <a:rPr lang="en-US" sz="1400" dirty="0"/>
              <a:t> </a:t>
            </a:r>
          </a:p>
          <a:p>
            <a:r>
              <a:rPr lang="en-US" sz="1800" dirty="0"/>
              <a:t>Latest advances</a:t>
            </a:r>
          </a:p>
          <a:p>
            <a:pPr lvl="1"/>
            <a:r>
              <a:rPr lang="en-US" sz="1400" dirty="0">
                <a:hlinkClick r:id="rId7"/>
              </a:rPr>
              <a:t>https://acuteleuk.org/news-events/</a:t>
            </a:r>
            <a:r>
              <a:rPr lang="en-US" sz="1400" dirty="0"/>
              <a:t> </a:t>
            </a:r>
          </a:p>
        </p:txBody>
      </p:sp>
    </p:spTree>
    <p:extLst>
      <p:ext uri="{BB962C8B-B14F-4D97-AF65-F5344CB8AC3E}">
        <p14:creationId xmlns:p14="http://schemas.microsoft.com/office/powerpoint/2010/main" val="1939305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2365273"/>
            <a:ext cx="7772400" cy="1021556"/>
          </a:xfrm>
        </p:spPr>
        <p:txBody>
          <a:bodyPr/>
          <a:lstStyle/>
          <a:p>
            <a:pPr algn="ctr"/>
            <a:r>
              <a:rPr lang="fr-FR" sz="3200" dirty="0"/>
              <a:t>Other types of acute Leukemia</a:t>
            </a:r>
            <a:endParaRPr lang="fr-CH" sz="2400" dirty="0"/>
          </a:p>
        </p:txBody>
      </p:sp>
      <p:pic>
        <p:nvPicPr>
          <p:cNvPr id="3" name="Picture 6" descr="A picture containing drawing&#10;&#10;Description generated with very high confidence">
            <a:extLst>
              <a:ext uri="{FF2B5EF4-FFF2-40B4-BE49-F238E27FC236}">
                <a16:creationId xmlns:a16="http://schemas.microsoft.com/office/drawing/2014/main" id="{2725C7E9-088D-44DF-AD07-DCD3EE5C1865}"/>
              </a:ext>
            </a:extLst>
          </p:cNvPr>
          <p:cNvPicPr>
            <a:picLocks noChangeAspect="1"/>
          </p:cNvPicPr>
          <p:nvPr/>
        </p:nvPicPr>
        <p:blipFill>
          <a:blip r:embed="rId2"/>
          <a:stretch>
            <a:fillRect/>
          </a:stretch>
        </p:blipFill>
        <p:spPr>
          <a:xfrm>
            <a:off x="6941083" y="126208"/>
            <a:ext cx="1950505" cy="885042"/>
          </a:xfrm>
          <a:prstGeom prst="rect">
            <a:avLst/>
          </a:prstGeom>
        </p:spPr>
      </p:pic>
    </p:spTree>
    <p:extLst>
      <p:ext uri="{BB962C8B-B14F-4D97-AF65-F5344CB8AC3E}">
        <p14:creationId xmlns:p14="http://schemas.microsoft.com/office/powerpoint/2010/main" val="15633429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491EFC-B35B-40AC-9730-1C78962DDB33}"/>
              </a:ext>
            </a:extLst>
          </p:cNvPr>
          <p:cNvSpPr>
            <a:spLocks noGrp="1"/>
          </p:cNvSpPr>
          <p:nvPr>
            <p:ph type="title"/>
          </p:nvPr>
        </p:nvSpPr>
        <p:spPr>
          <a:xfrm>
            <a:off x="457201" y="204787"/>
            <a:ext cx="6069979" cy="871538"/>
          </a:xfrm>
        </p:spPr>
        <p:txBody>
          <a:bodyPr vert="horz" lIns="91440" tIns="45720" rIns="91440" bIns="45720" rtlCol="0" anchor="b">
            <a:normAutofit/>
          </a:bodyPr>
          <a:lstStyle/>
          <a:p>
            <a:pPr>
              <a:lnSpc>
                <a:spcPct val="90000"/>
              </a:lnSpc>
            </a:pPr>
            <a:r>
              <a:rPr lang="en-US" sz="1700" b="1" kern="1200" dirty="0">
                <a:latin typeface="Arial"/>
                <a:ea typeface="+mj-ea"/>
                <a:cs typeface="Arial"/>
              </a:rPr>
              <a:t>There are other types of acute leukemia which are rarer. E.g. </a:t>
            </a:r>
          </a:p>
          <a:p>
            <a:pPr>
              <a:lnSpc>
                <a:spcPct val="90000"/>
              </a:lnSpc>
            </a:pPr>
            <a:endParaRPr lang="en-US" sz="1700" b="1" kern="1200" dirty="0">
              <a:latin typeface="Arial"/>
              <a:ea typeface="+mj-ea"/>
              <a:cs typeface="Arial"/>
            </a:endParaRPr>
          </a:p>
        </p:txBody>
      </p:sp>
      <p:pic>
        <p:nvPicPr>
          <p:cNvPr id="5" name="Picture 4">
            <a:extLst>
              <a:ext uri="{FF2B5EF4-FFF2-40B4-BE49-F238E27FC236}">
                <a16:creationId xmlns:a16="http://schemas.microsoft.com/office/drawing/2014/main" id="{CF657C9C-C333-4059-9860-1378FEE10D2F}"/>
              </a:ext>
            </a:extLst>
          </p:cNvPr>
          <p:cNvPicPr>
            <a:picLocks noChangeAspect="1"/>
          </p:cNvPicPr>
          <p:nvPr/>
        </p:nvPicPr>
        <p:blipFill>
          <a:blip r:embed="rId2"/>
          <a:stretch>
            <a:fillRect/>
          </a:stretch>
        </p:blipFill>
        <p:spPr>
          <a:xfrm>
            <a:off x="3864022" y="1076326"/>
            <a:ext cx="5111750" cy="2146934"/>
          </a:xfrm>
          <a:prstGeom prst="rect">
            <a:avLst/>
          </a:prstGeom>
          <a:noFill/>
        </p:spPr>
      </p:pic>
      <p:sp>
        <p:nvSpPr>
          <p:cNvPr id="8" name="TextBox 7">
            <a:extLst>
              <a:ext uri="{FF2B5EF4-FFF2-40B4-BE49-F238E27FC236}">
                <a16:creationId xmlns:a16="http://schemas.microsoft.com/office/drawing/2014/main" id="{A1C8EF42-DD71-4BEB-997A-5615C20C3192}"/>
              </a:ext>
            </a:extLst>
          </p:cNvPr>
          <p:cNvSpPr txBox="1"/>
          <p:nvPr/>
        </p:nvSpPr>
        <p:spPr>
          <a:xfrm>
            <a:off x="457201" y="1076326"/>
            <a:ext cx="3296264" cy="3518297"/>
          </a:xfrm>
          <a:prstGeom prst="rect">
            <a:avLst/>
          </a:prstGeom>
        </p:spPr>
        <p:txBody>
          <a:bodyPr vert="horz" lIns="91440" tIns="45720" rIns="91440" bIns="45720" rtlCol="0">
            <a:normAutofit lnSpcReduction="10000"/>
          </a:bodyPr>
          <a:lstStyle/>
          <a:p>
            <a:pPr>
              <a:spcBef>
                <a:spcPct val="20000"/>
              </a:spcBef>
            </a:pPr>
            <a:r>
              <a:rPr lang="en-US" sz="1400" kern="1200" dirty="0">
                <a:solidFill>
                  <a:srgbClr val="152442"/>
                </a:solidFill>
                <a:latin typeface="Arial"/>
                <a:ea typeface="+mn-ea"/>
                <a:cs typeface="Arial"/>
                <a:hlinkClick r:id="rId3"/>
              </a:rPr>
              <a:t>https://rarediseases.info.nih.gov/diseases/diseases-by-category/1/rare-cancers</a:t>
            </a:r>
            <a:endParaRPr lang="en-US" sz="1400" kern="1200" dirty="0">
              <a:solidFill>
                <a:srgbClr val="152442"/>
              </a:solidFill>
              <a:latin typeface="Arial"/>
              <a:ea typeface="+mn-ea"/>
              <a:cs typeface="Arial"/>
            </a:endParaRPr>
          </a:p>
          <a:p>
            <a:pPr>
              <a:spcBef>
                <a:spcPct val="20000"/>
              </a:spcBef>
            </a:pPr>
            <a:endParaRPr lang="en-US" sz="1400" dirty="0">
              <a:solidFill>
                <a:srgbClr val="152442"/>
              </a:solidFill>
              <a:latin typeface="Arial"/>
              <a:cs typeface="Arial"/>
            </a:endParaRPr>
          </a:p>
          <a:p>
            <a:pPr>
              <a:spcBef>
                <a:spcPct val="20000"/>
              </a:spcBef>
            </a:pPr>
            <a:r>
              <a:rPr lang="en-US" sz="1400" kern="1200" dirty="0">
                <a:solidFill>
                  <a:srgbClr val="152442"/>
                </a:solidFill>
                <a:latin typeface="Arial"/>
                <a:ea typeface="+mn-ea"/>
                <a:cs typeface="Arial"/>
              </a:rPr>
              <a:t>Acute </a:t>
            </a:r>
            <a:r>
              <a:rPr lang="en-US" sz="1400" dirty="0">
                <a:solidFill>
                  <a:srgbClr val="152442"/>
                </a:solidFill>
                <a:latin typeface="Arial"/>
                <a:cs typeface="Arial"/>
              </a:rPr>
              <a:t>p</a:t>
            </a:r>
            <a:r>
              <a:rPr lang="en-US" sz="1400" kern="1200" dirty="0">
                <a:solidFill>
                  <a:srgbClr val="152442"/>
                </a:solidFill>
                <a:latin typeface="Arial"/>
                <a:ea typeface="+mn-ea"/>
                <a:cs typeface="Arial"/>
              </a:rPr>
              <a:t>romyelocytic leukemia (APL)</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hlinkClick r:id="rId4"/>
              </a:rPr>
              <a:t>https://media.leukaemiacare.org.uk/wp-content/uploads/Acute-Promyelocytic-Leukaemia-APL-Web-Version.pdf</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hlinkClick r:id="rId5"/>
              </a:rPr>
              <a:t>https://www.verywellhealth.com/what-is-acute-promyelocytic-leukemia-apl-2252053</a:t>
            </a:r>
            <a:r>
              <a:rPr lang="en-US" sz="1400" dirty="0">
                <a:latin typeface="Arial" panose="020B0604020202020204" pitchFamily="34" charset="0"/>
                <a:cs typeface="Arial" panose="020B0604020202020204" pitchFamily="34" charset="0"/>
              </a:rPr>
              <a:t> </a:t>
            </a:r>
            <a:endParaRPr lang="en-US" sz="1400" dirty="0">
              <a:solidFill>
                <a:srgbClr val="152442"/>
              </a:solidFill>
              <a:latin typeface="Arial"/>
              <a:cs typeface="Arial"/>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hlinkClick r:id="rId6"/>
              </a:rPr>
              <a:t>https://rarediseases.info.nih.gov/diseases/538/acute-promyelocytic-leukemia</a:t>
            </a:r>
            <a:r>
              <a:rPr lang="en-US" sz="1400" dirty="0">
                <a:solidFill>
                  <a:srgbClr val="152442"/>
                </a:solidFill>
                <a:latin typeface="Arial"/>
                <a:cs typeface="Arial"/>
              </a:rPr>
              <a:t>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hlinkClick r:id="rId7"/>
              </a:rPr>
              <a:t>https://www.youtube.com/watch?v=FDUNpXuUoKM</a:t>
            </a:r>
            <a:r>
              <a:rPr lang="en-US"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98225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878F1FA-D3E5-4BA2-8B96-BB2E5FE8F697}"/>
              </a:ext>
            </a:extLst>
          </p:cNvPr>
          <p:cNvPicPr>
            <a:picLocks noGrp="1" noChangeAspect="1"/>
          </p:cNvPicPr>
          <p:nvPr>
            <p:ph idx="1"/>
          </p:nvPr>
        </p:nvPicPr>
        <p:blipFill>
          <a:blip r:embed="rId3"/>
          <a:stretch>
            <a:fillRect/>
          </a:stretch>
        </p:blipFill>
        <p:spPr>
          <a:xfrm>
            <a:off x="9132" y="145928"/>
            <a:ext cx="4290141" cy="4626417"/>
          </a:xfrm>
        </p:spPr>
      </p:pic>
      <p:pic>
        <p:nvPicPr>
          <p:cNvPr id="7" name="Picture 6">
            <a:extLst>
              <a:ext uri="{FF2B5EF4-FFF2-40B4-BE49-F238E27FC236}">
                <a16:creationId xmlns:a16="http://schemas.microsoft.com/office/drawing/2014/main" id="{3EE81CAA-2E62-4BC1-8D92-E66F971C044B}"/>
              </a:ext>
            </a:extLst>
          </p:cNvPr>
          <p:cNvPicPr>
            <a:picLocks noChangeAspect="1"/>
          </p:cNvPicPr>
          <p:nvPr/>
        </p:nvPicPr>
        <p:blipFill>
          <a:blip r:embed="rId4"/>
          <a:stretch>
            <a:fillRect/>
          </a:stretch>
        </p:blipFill>
        <p:spPr>
          <a:xfrm>
            <a:off x="4431013" y="145928"/>
            <a:ext cx="4604473" cy="4689218"/>
          </a:xfrm>
          <a:prstGeom prst="rect">
            <a:avLst/>
          </a:prstGeom>
        </p:spPr>
      </p:pic>
      <p:sp>
        <p:nvSpPr>
          <p:cNvPr id="9" name="Rectangle 8">
            <a:extLst>
              <a:ext uri="{FF2B5EF4-FFF2-40B4-BE49-F238E27FC236}">
                <a16:creationId xmlns:a16="http://schemas.microsoft.com/office/drawing/2014/main" id="{60F302DD-4429-4CEA-AA64-166923CADEE8}"/>
              </a:ext>
            </a:extLst>
          </p:cNvPr>
          <p:cNvSpPr/>
          <p:nvPr/>
        </p:nvSpPr>
        <p:spPr>
          <a:xfrm>
            <a:off x="8389856" y="4157601"/>
            <a:ext cx="575035" cy="44306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507981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40E7F9-6780-42E0-B094-1F79A5284B32}"/>
              </a:ext>
            </a:extLst>
          </p:cNvPr>
          <p:cNvSpPr>
            <a:spLocks noGrp="1"/>
          </p:cNvSpPr>
          <p:nvPr>
            <p:ph type="title"/>
          </p:nvPr>
        </p:nvSpPr>
        <p:spPr>
          <a:xfrm>
            <a:off x="722313" y="2353905"/>
            <a:ext cx="7772400" cy="1021556"/>
          </a:xfrm>
        </p:spPr>
        <p:txBody>
          <a:bodyPr/>
          <a:lstStyle/>
          <a:p>
            <a:pPr algn="ctr"/>
            <a:r>
              <a:rPr lang="fr-FR" dirty="0"/>
              <a:t>THANK YOU </a:t>
            </a:r>
            <a:endParaRPr lang="en-US" dirty="0"/>
          </a:p>
        </p:txBody>
      </p:sp>
      <p:pic>
        <p:nvPicPr>
          <p:cNvPr id="4" name="Picture 6" descr="A picture containing drawing&#10;&#10;Description generated with very high confidence">
            <a:extLst>
              <a:ext uri="{FF2B5EF4-FFF2-40B4-BE49-F238E27FC236}">
                <a16:creationId xmlns:a16="http://schemas.microsoft.com/office/drawing/2014/main" id="{0E8B8D45-B992-4BCD-9540-81D250EE9D91}"/>
              </a:ext>
            </a:extLst>
          </p:cNvPr>
          <p:cNvPicPr>
            <a:picLocks noChangeAspect="1"/>
          </p:cNvPicPr>
          <p:nvPr/>
        </p:nvPicPr>
        <p:blipFill>
          <a:blip r:embed="rId2"/>
          <a:stretch>
            <a:fillRect/>
          </a:stretch>
        </p:blipFill>
        <p:spPr>
          <a:xfrm>
            <a:off x="6941083" y="126208"/>
            <a:ext cx="1950505" cy="885042"/>
          </a:xfrm>
          <a:prstGeom prst="rect">
            <a:avLst/>
          </a:prstGeom>
        </p:spPr>
      </p:pic>
    </p:spTree>
    <p:extLst>
      <p:ext uri="{BB962C8B-B14F-4D97-AF65-F5344CB8AC3E}">
        <p14:creationId xmlns:p14="http://schemas.microsoft.com/office/powerpoint/2010/main" val="1894769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2FC7D-A578-4750-97E7-4C4B13CCB078}"/>
              </a:ext>
            </a:extLst>
          </p:cNvPr>
          <p:cNvSpPr>
            <a:spLocks noGrp="1"/>
          </p:cNvSpPr>
          <p:nvPr>
            <p:ph type="title"/>
          </p:nvPr>
        </p:nvSpPr>
        <p:spPr/>
        <p:txBody>
          <a:bodyPr/>
          <a:lstStyle/>
          <a:p>
            <a:r>
              <a:rPr lang="en-US" dirty="0"/>
              <a:t>The blood and bone marrow</a:t>
            </a:r>
          </a:p>
        </p:txBody>
      </p:sp>
      <p:sp>
        <p:nvSpPr>
          <p:cNvPr id="3" name="Content Placeholder 2">
            <a:extLst>
              <a:ext uri="{FF2B5EF4-FFF2-40B4-BE49-F238E27FC236}">
                <a16:creationId xmlns:a16="http://schemas.microsoft.com/office/drawing/2014/main" id="{F6554354-A9E9-4101-AF5F-C68655E2F9DC}"/>
              </a:ext>
            </a:extLst>
          </p:cNvPr>
          <p:cNvSpPr>
            <a:spLocks noGrp="1"/>
          </p:cNvSpPr>
          <p:nvPr>
            <p:ph idx="1"/>
          </p:nvPr>
        </p:nvSpPr>
        <p:spPr>
          <a:xfrm>
            <a:off x="265112" y="854383"/>
            <a:ext cx="8421688" cy="3835604"/>
          </a:xfrm>
        </p:spPr>
        <p:txBody>
          <a:bodyPr>
            <a:normAutofit fontScale="92500" lnSpcReduction="10000"/>
          </a:bodyPr>
          <a:lstStyle/>
          <a:p>
            <a:pPr marL="0" indent="0" algn="just">
              <a:buNone/>
            </a:pPr>
            <a:r>
              <a:rPr lang="en-US" sz="1300" dirty="0"/>
              <a:t>The blood is made up of blood cells in a liquid called plasma. Blood cells are made in the bone marrow. Bone marrow is the soft, spongy area inside most bones.</a:t>
            </a:r>
          </a:p>
          <a:p>
            <a:pPr algn="just"/>
            <a:endParaRPr lang="en-US" sz="1200" dirty="0"/>
          </a:p>
          <a:p>
            <a:pPr marL="0" indent="0" algn="just">
              <a:buNone/>
            </a:pPr>
            <a:r>
              <a:rPr lang="en-US" sz="1500" b="1" dirty="0"/>
              <a:t>Blood</a:t>
            </a:r>
          </a:p>
          <a:p>
            <a:pPr marL="0" indent="0" algn="just">
              <a:buNone/>
            </a:pPr>
            <a:r>
              <a:rPr lang="en-US" sz="1200" dirty="0"/>
              <a:t>Blood is a mixture of plasma and blood cells. Plasma is mostly water but also has protein, salts, fats and sugar (glucose). Blood carries oxygen, carbon dioxide, nutrients, waste products, cells and hormones. It is part of the circulatory system that includes the heart and blood vessels. Testing the blood is an easy way for doctors to look for signs of disease and manage treatment for disease.</a:t>
            </a:r>
          </a:p>
          <a:p>
            <a:pPr algn="just"/>
            <a:endParaRPr lang="en-US" sz="1200" dirty="0"/>
          </a:p>
          <a:p>
            <a:pPr marL="0" indent="0" algn="just">
              <a:buNone/>
            </a:pPr>
            <a:r>
              <a:rPr lang="en-US" sz="1200" b="1" dirty="0"/>
              <a:t>Types of blood cells</a:t>
            </a:r>
          </a:p>
          <a:p>
            <a:pPr marL="0" indent="0" algn="just">
              <a:buNone/>
            </a:pPr>
            <a:r>
              <a:rPr lang="en-US" sz="1200" dirty="0"/>
              <a:t>There are 3 types of blood cells – red blood cells, white blood cells and platelets.</a:t>
            </a:r>
          </a:p>
          <a:p>
            <a:pPr algn="just"/>
            <a:endParaRPr lang="en-US" sz="1200" dirty="0"/>
          </a:p>
          <a:p>
            <a:pPr algn="just"/>
            <a:r>
              <a:rPr lang="en-US" sz="1200" dirty="0">
                <a:solidFill>
                  <a:srgbClr val="D72240"/>
                </a:solidFill>
              </a:rPr>
              <a:t>Red blood cells </a:t>
            </a:r>
            <a:r>
              <a:rPr lang="en-US" sz="1200" dirty="0"/>
              <a:t>(erythrocytes) carry oxygen to all cells in the body. The oxygen is carried to cells on a protein in red blood cells (called hemoglobin). Hemoglobin is what makes the blood red. It also carries carbon dioxide away from cells so that it can be exhaled by the lungs. Almost all of the cells in the blood are red blood cells.</a:t>
            </a:r>
          </a:p>
          <a:p>
            <a:pPr algn="just"/>
            <a:endParaRPr lang="en-US" sz="1200" dirty="0"/>
          </a:p>
          <a:p>
            <a:pPr algn="just"/>
            <a:r>
              <a:rPr lang="en-US" sz="1200" dirty="0">
                <a:solidFill>
                  <a:srgbClr val="D72240"/>
                </a:solidFill>
              </a:rPr>
              <a:t>White blood cells </a:t>
            </a:r>
            <a:r>
              <a:rPr lang="en-US" sz="1200" dirty="0"/>
              <a:t>(leukocytes) are an important part of the immune system. They fight infection by defending the body against bacteria, viruses and other germs. Most of the body’s white blood cells are outside the blood, in other tissues of the body. Normally, there are very few white blood cells in the blood.</a:t>
            </a:r>
          </a:p>
          <a:p>
            <a:pPr algn="just"/>
            <a:endParaRPr lang="en-US" sz="1200" dirty="0"/>
          </a:p>
          <a:p>
            <a:pPr algn="just"/>
            <a:r>
              <a:rPr lang="en-US" sz="1200" dirty="0">
                <a:solidFill>
                  <a:srgbClr val="D72240"/>
                </a:solidFill>
              </a:rPr>
              <a:t>Platelets </a:t>
            </a:r>
            <a:r>
              <a:rPr lang="en-US" sz="1200" dirty="0"/>
              <a:t>(thrombocytes) make the blood clot and help stop bleeding. When a blood vessel is damaged, platelets travel to the area and clump together.</a:t>
            </a:r>
          </a:p>
        </p:txBody>
      </p:sp>
    </p:spTree>
    <p:extLst>
      <p:ext uri="{BB962C8B-B14F-4D97-AF65-F5344CB8AC3E}">
        <p14:creationId xmlns:p14="http://schemas.microsoft.com/office/powerpoint/2010/main" val="2498547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2FC7D-A578-4750-97E7-4C4B13CCB078}"/>
              </a:ext>
            </a:extLst>
          </p:cNvPr>
          <p:cNvSpPr>
            <a:spLocks noGrp="1"/>
          </p:cNvSpPr>
          <p:nvPr>
            <p:ph type="title"/>
          </p:nvPr>
        </p:nvSpPr>
        <p:spPr/>
        <p:txBody>
          <a:bodyPr/>
          <a:lstStyle/>
          <a:p>
            <a:r>
              <a:rPr lang="en-US" dirty="0"/>
              <a:t>The blood and bone marrow</a:t>
            </a:r>
          </a:p>
        </p:txBody>
      </p:sp>
      <p:sp>
        <p:nvSpPr>
          <p:cNvPr id="3" name="Content Placeholder 2">
            <a:extLst>
              <a:ext uri="{FF2B5EF4-FFF2-40B4-BE49-F238E27FC236}">
                <a16:creationId xmlns:a16="http://schemas.microsoft.com/office/drawing/2014/main" id="{F6554354-A9E9-4101-AF5F-C68655E2F9DC}"/>
              </a:ext>
            </a:extLst>
          </p:cNvPr>
          <p:cNvSpPr>
            <a:spLocks noGrp="1"/>
          </p:cNvSpPr>
          <p:nvPr>
            <p:ph idx="1"/>
          </p:nvPr>
        </p:nvSpPr>
        <p:spPr>
          <a:xfrm>
            <a:off x="265112" y="854382"/>
            <a:ext cx="8421688" cy="4162909"/>
          </a:xfrm>
        </p:spPr>
        <p:txBody>
          <a:bodyPr>
            <a:normAutofit/>
          </a:bodyPr>
          <a:lstStyle/>
          <a:p>
            <a:pPr marL="0" indent="0" algn="just">
              <a:buNone/>
            </a:pPr>
            <a:r>
              <a:rPr lang="en-US" sz="1200" b="1" dirty="0"/>
              <a:t>Types of white blood cells</a:t>
            </a:r>
          </a:p>
          <a:p>
            <a:pPr marL="0" indent="0" algn="just">
              <a:buNone/>
            </a:pPr>
            <a:endParaRPr lang="en-US" sz="1200" dirty="0"/>
          </a:p>
          <a:p>
            <a:pPr marL="0" indent="0" algn="just">
              <a:buNone/>
            </a:pPr>
            <a:r>
              <a:rPr lang="en-US" sz="1100" dirty="0"/>
              <a:t>There are different types of white blood cells. Each type has a different job.</a:t>
            </a:r>
          </a:p>
          <a:p>
            <a:pPr algn="just"/>
            <a:endParaRPr lang="en-US" sz="1100" dirty="0"/>
          </a:p>
          <a:p>
            <a:pPr algn="just"/>
            <a:r>
              <a:rPr lang="en-US" sz="1100" dirty="0">
                <a:solidFill>
                  <a:srgbClr val="D72240"/>
                </a:solidFill>
              </a:rPr>
              <a:t>Lymphocytes</a:t>
            </a:r>
            <a:r>
              <a:rPr lang="en-US" sz="1100" dirty="0"/>
              <a:t> make antibodies to fight infection. They are found in the lymph nodes, thymus, spleen, tonsils, adenoids and bone marrow. They are also found in lymphatic tissue in other parts of the body, such as the appendix, the small intestine and other parts of the digestive system and respiratory system.</a:t>
            </a:r>
          </a:p>
          <a:p>
            <a:pPr marL="0" indent="0" algn="just">
              <a:buNone/>
            </a:pPr>
            <a:r>
              <a:rPr lang="en-US" sz="1100" dirty="0"/>
              <a:t>	The 3 main types of lymphocytes are:</a:t>
            </a:r>
          </a:p>
          <a:p>
            <a:pPr lvl="1" algn="just"/>
            <a:r>
              <a:rPr lang="en-US" sz="1100" dirty="0"/>
              <a:t>B cells, which make antibodies to fight bacteria, viruses and other foreign material, such as fungi</a:t>
            </a:r>
          </a:p>
          <a:p>
            <a:pPr lvl="1" algn="just"/>
            <a:r>
              <a:rPr lang="en-US" sz="1100" dirty="0"/>
              <a:t>T cells, which fight infection, destroy abnormal cells and control the immune response</a:t>
            </a:r>
          </a:p>
          <a:p>
            <a:pPr lvl="1" algn="just"/>
            <a:r>
              <a:rPr lang="en-US" sz="1100" dirty="0"/>
              <a:t>natural killer (NK) cells, which attack any foreign cells</a:t>
            </a:r>
          </a:p>
          <a:p>
            <a:pPr algn="just"/>
            <a:r>
              <a:rPr lang="en-US" sz="1100" dirty="0">
                <a:solidFill>
                  <a:srgbClr val="D72240"/>
                </a:solidFill>
              </a:rPr>
              <a:t>Granulocytes</a:t>
            </a:r>
            <a:r>
              <a:rPr lang="en-US" sz="1100" dirty="0"/>
              <a:t> fight infection and become active in response to tissue inflammation. </a:t>
            </a:r>
          </a:p>
          <a:p>
            <a:pPr marL="0" indent="0" algn="just">
              <a:buNone/>
            </a:pPr>
            <a:r>
              <a:rPr lang="en-US" sz="1100" dirty="0"/>
              <a:t>	The 3 main types of granulocytes are:</a:t>
            </a:r>
          </a:p>
          <a:p>
            <a:pPr lvl="1" algn="just"/>
            <a:r>
              <a:rPr lang="en-US" sz="1100" dirty="0"/>
              <a:t>neutrophils, which fight infection by surrounding and eating (ingesting) bacteria</a:t>
            </a:r>
          </a:p>
          <a:p>
            <a:pPr lvl="1" algn="just"/>
            <a:r>
              <a:rPr lang="en-US" sz="1100" dirty="0"/>
              <a:t>eosinophils and basophils, which attack and destroy certain parasites and are activated during an allergic reaction</a:t>
            </a:r>
          </a:p>
          <a:p>
            <a:pPr algn="just"/>
            <a:r>
              <a:rPr lang="en-US" sz="1100" dirty="0">
                <a:solidFill>
                  <a:srgbClr val="D72240"/>
                </a:solidFill>
              </a:rPr>
              <a:t>Monocytes</a:t>
            </a:r>
            <a:r>
              <a:rPr lang="en-US" sz="1100" dirty="0"/>
              <a:t> help fight infection by changing into cells called macrophages, which eat foreign invaders, such as bacteria and waste from dying cells.</a:t>
            </a:r>
          </a:p>
        </p:txBody>
      </p:sp>
    </p:spTree>
    <p:extLst>
      <p:ext uri="{BB962C8B-B14F-4D97-AF65-F5344CB8AC3E}">
        <p14:creationId xmlns:p14="http://schemas.microsoft.com/office/powerpoint/2010/main" val="3103948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2FC7D-A578-4750-97E7-4C4B13CCB078}"/>
              </a:ext>
            </a:extLst>
          </p:cNvPr>
          <p:cNvSpPr>
            <a:spLocks noGrp="1"/>
          </p:cNvSpPr>
          <p:nvPr>
            <p:ph type="title"/>
          </p:nvPr>
        </p:nvSpPr>
        <p:spPr/>
        <p:txBody>
          <a:bodyPr/>
          <a:lstStyle/>
          <a:p>
            <a:r>
              <a:rPr lang="en-US" dirty="0"/>
              <a:t>The blood and bone marrow</a:t>
            </a:r>
          </a:p>
        </p:txBody>
      </p:sp>
      <p:sp>
        <p:nvSpPr>
          <p:cNvPr id="3" name="Content Placeholder 2">
            <a:extLst>
              <a:ext uri="{FF2B5EF4-FFF2-40B4-BE49-F238E27FC236}">
                <a16:creationId xmlns:a16="http://schemas.microsoft.com/office/drawing/2014/main" id="{F6554354-A9E9-4101-AF5F-C68655E2F9DC}"/>
              </a:ext>
            </a:extLst>
          </p:cNvPr>
          <p:cNvSpPr>
            <a:spLocks noGrp="1"/>
          </p:cNvSpPr>
          <p:nvPr>
            <p:ph idx="1"/>
          </p:nvPr>
        </p:nvSpPr>
        <p:spPr>
          <a:xfrm>
            <a:off x="265112" y="722671"/>
            <a:ext cx="8421688" cy="3967316"/>
          </a:xfrm>
        </p:spPr>
        <p:txBody>
          <a:bodyPr>
            <a:noAutofit/>
          </a:bodyPr>
          <a:lstStyle/>
          <a:p>
            <a:pPr marL="0" indent="0" algn="just">
              <a:buNone/>
            </a:pPr>
            <a:r>
              <a:rPr lang="en-US" sz="1200" b="1" dirty="0"/>
              <a:t>How blood cells are formed</a:t>
            </a:r>
          </a:p>
          <a:p>
            <a:pPr marL="0" indent="0" algn="just">
              <a:buNone/>
            </a:pPr>
            <a:endParaRPr lang="en-US" sz="1200" dirty="0"/>
          </a:p>
          <a:p>
            <a:pPr marL="0" indent="0" algn="just">
              <a:buNone/>
            </a:pPr>
            <a:r>
              <a:rPr lang="en-US" sz="1100" dirty="0"/>
              <a:t>Blood cells are formed through a process called hematopoiesis. All blood cells develop from young, immature cells called stem cells. Stem cells can change into the different types of cells, depending on what the body needs. Stem cells develop and mature into the various types of cells by a process called differentiation.</a:t>
            </a:r>
          </a:p>
          <a:p>
            <a:pPr marL="0" indent="0" algn="just">
              <a:buNone/>
            </a:pPr>
            <a:endParaRPr lang="en-US" sz="1100" dirty="0"/>
          </a:p>
          <a:p>
            <a:pPr algn="just"/>
            <a:r>
              <a:rPr lang="en-US" sz="1100" dirty="0"/>
              <a:t>Stem cells</a:t>
            </a:r>
          </a:p>
          <a:p>
            <a:pPr marL="0" indent="0" algn="just">
              <a:buNone/>
            </a:pPr>
            <a:r>
              <a:rPr lang="en-US" sz="1100" dirty="0"/>
              <a:t>Stem cells are found in the bone marrow, blood and umbilical cord blood. Stem cells develop into blood cells in the bone marrow. When blood cells are mature and able to function, they leave the bone marrow and move into the blood.</a:t>
            </a:r>
          </a:p>
          <a:p>
            <a:pPr marL="0" indent="0" algn="just">
              <a:buNone/>
            </a:pPr>
            <a:endParaRPr lang="en-US" sz="1100" dirty="0"/>
          </a:p>
          <a:p>
            <a:pPr marL="0" indent="0" algn="just">
              <a:buNone/>
            </a:pPr>
            <a:r>
              <a:rPr lang="en-US" sz="1100" dirty="0"/>
              <a:t>In adults, most stem cells are found in the bone marrow. Stem cells can also be found in smaller amounts in the bloodstream. These are called peripheral blood stem cells. Umbilical cord blood also has stem cells but there are fewer stem cells than those in the bone marrow and blood.</a:t>
            </a:r>
          </a:p>
          <a:p>
            <a:pPr marL="0" indent="0" algn="just">
              <a:buNone/>
            </a:pPr>
            <a:endParaRPr lang="en-US" sz="1200" dirty="0"/>
          </a:p>
        </p:txBody>
      </p:sp>
    </p:spTree>
    <p:extLst>
      <p:ext uri="{BB962C8B-B14F-4D97-AF65-F5344CB8AC3E}">
        <p14:creationId xmlns:p14="http://schemas.microsoft.com/office/powerpoint/2010/main" val="1999492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sharepoint/v3/fields"/>
    <ds:schemaRef ds:uri="http://www.w3.org/XML/1998/namespace"/>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21574</TotalTime>
  <Words>5833</Words>
  <Application>Microsoft Office PowerPoint</Application>
  <PresentationFormat>On-screen Show (16:9)</PresentationFormat>
  <Paragraphs>628</Paragraphs>
  <Slides>60</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ＭＳ Ｐゴシック</vt:lpstr>
      <vt:lpstr>Arial</vt:lpstr>
      <vt:lpstr>Calibri</vt:lpstr>
      <vt:lpstr>Tahoma</vt:lpstr>
      <vt:lpstr>Times</vt:lpstr>
      <vt:lpstr>Times New Roman</vt:lpstr>
      <vt:lpstr>Wingdings</vt:lpstr>
      <vt:lpstr>Office Theme</vt:lpstr>
      <vt:lpstr>Acute leukemia </vt:lpstr>
      <vt:lpstr>Agenda</vt:lpstr>
      <vt:lpstr>What is (ACUTE) leukemia</vt:lpstr>
      <vt:lpstr>What is leukemia ? </vt:lpstr>
      <vt:lpstr>What is leukemia ? </vt:lpstr>
      <vt:lpstr>PowerPoint Presentation</vt:lpstr>
      <vt:lpstr>The blood and bone marrow</vt:lpstr>
      <vt:lpstr>The blood and bone marrow</vt:lpstr>
      <vt:lpstr>The blood and bone marrow</vt:lpstr>
      <vt:lpstr>The blood and bone marrow</vt:lpstr>
      <vt:lpstr>The blood and bone marrow</vt:lpstr>
      <vt:lpstr>The blood and bone marrow</vt:lpstr>
      <vt:lpstr>Acute myeloid leukemia  (AML)</vt:lpstr>
      <vt:lpstr>What is AML ?</vt:lpstr>
      <vt:lpstr>Typically, a disease of the elderly</vt:lpstr>
      <vt:lpstr>Clinical symptoms</vt:lpstr>
      <vt:lpstr>Predisposing Factors</vt:lpstr>
      <vt:lpstr>Clinical and genetic features indicating germ-line predisposition testing</vt:lpstr>
      <vt:lpstr>Nomenclature</vt:lpstr>
      <vt:lpstr>Prognostic Indicators</vt:lpstr>
      <vt:lpstr>Prognostic genetic markers</vt:lpstr>
      <vt:lpstr>Diagnostic and Prognostic work-up</vt:lpstr>
      <vt:lpstr>Mechanisms of illness of AML</vt:lpstr>
      <vt:lpstr>Traditional AML Treatment: Induction Chemotherapy (IC)</vt:lpstr>
      <vt:lpstr>Traditional AML Treatment: Induction Chemotherapy (IC)</vt:lpstr>
      <vt:lpstr>Traditional AML Treatment: Induction Chemotherapy (IC)</vt:lpstr>
      <vt:lpstr>Traditional AML Treatment: post-IC</vt:lpstr>
      <vt:lpstr>Other options for patients who cannot receive IC</vt:lpstr>
      <vt:lpstr>Other options for patients who cannot receive IC</vt:lpstr>
      <vt:lpstr>Other options for patients who cannot receive IC</vt:lpstr>
      <vt:lpstr>Options for relapsed/refractory (R/R)* AML </vt:lpstr>
      <vt:lpstr>Promising developments</vt:lpstr>
      <vt:lpstr>TP53 mutations – why are they bad ? </vt:lpstr>
      <vt:lpstr>TP53 mutations - treatments</vt:lpstr>
      <vt:lpstr>Guidelines for fit patients</vt:lpstr>
      <vt:lpstr>Guidelines for elderly patients not candidates for IC</vt:lpstr>
      <vt:lpstr>Summary and Conclusion</vt:lpstr>
      <vt:lpstr>More information </vt:lpstr>
      <vt:lpstr>Acute Lymphocytic Leukemia  (ALL)</vt:lpstr>
      <vt:lpstr>What is ALL</vt:lpstr>
      <vt:lpstr>Signs and symptoms</vt:lpstr>
      <vt:lpstr>Who gets ALL ? </vt:lpstr>
      <vt:lpstr>Diagnosis</vt:lpstr>
      <vt:lpstr>Cytogenetics</vt:lpstr>
      <vt:lpstr>Effect of age on outcomes</vt:lpstr>
      <vt:lpstr>Reasons for poorer outcomes in elderly</vt:lpstr>
      <vt:lpstr>Aim of therapy</vt:lpstr>
      <vt:lpstr>MRD based terminology for defining treatment response</vt:lpstr>
      <vt:lpstr>Risk criteria</vt:lpstr>
      <vt:lpstr>Schema for adult ALL therapy</vt:lpstr>
      <vt:lpstr>What is new?</vt:lpstr>
      <vt:lpstr>What is new?</vt:lpstr>
      <vt:lpstr>What is new?</vt:lpstr>
      <vt:lpstr>What is new?</vt:lpstr>
      <vt:lpstr>Potential schema for adult ALL therapy moving forward adapted for elderly patients </vt:lpstr>
      <vt:lpstr>Future challenges for adult ALL</vt:lpstr>
      <vt:lpstr>More information </vt:lpstr>
      <vt:lpstr>Other types of acute Leukemia</vt:lpstr>
      <vt:lpstr>There are other types of acute leukemia which are rarer. E.g.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Samantha Nier</cp:lastModifiedBy>
  <cp:revision>373</cp:revision>
  <dcterms:created xsi:type="dcterms:W3CDTF">2010-04-12T23:12:02Z</dcterms:created>
  <dcterms:modified xsi:type="dcterms:W3CDTF">2024-01-26T06:29:01Z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